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59" r:id="rId12"/>
    <p:sldId id="258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36" autoAdjust="0"/>
    <p:restoredTop sz="90349" autoAdjust="0"/>
  </p:normalViewPr>
  <p:slideViewPr>
    <p:cSldViewPr snapToGrid="0">
      <p:cViewPr varScale="1">
        <p:scale>
          <a:sx n="43" d="100"/>
          <a:sy n="43" d="100"/>
        </p:scale>
        <p:origin x="43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08" y="63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4420F1A4-D603-4A4B-B364-435FAF806CB2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14DE01C9-FCC3-4E05-9E92-459E22D6C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6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E01C9-FCC3-4E05-9E92-459E22D6CF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4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048A-4587-41A2-B92B-8D8860D7E37F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DED6-6589-4273-B199-E9B32E0F0BC7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1C5-9BE9-47FA-8B38-05B6891853C0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5DFF5-00DD-4609-A180-806081B582F3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20A7-F83F-48FE-BA6E-B8F70C59547A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2B18-0823-4A8E-9042-B0BEC09E5718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9154-A63E-4E2B-9CE8-F5B82BC06D1A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704-6B5E-495B-96D7-E43F04CDDDAA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E1FD-000D-4AFE-A1FC-268C95094449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6F46-2195-46CA-AB03-3684ADA9711B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5AAF-A90C-475D-8094-FDE6901BE264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E791-934D-4E12-AE28-4A8F0621DF3D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CA25-90E5-49CC-85CA-E3E12D0DE22E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B98A-7665-4BF7-8175-00821EF705E4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8F8C-DECD-45E3-A780-808EF083CD45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AE-4D8E-4616-AAE1-BE86012F7755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83F5-E887-46FA-B417-A9DA7923B527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F82A02-AB06-48C6-8A84-C468FD4E3497}" type="datetime1">
              <a:rPr lang="en-US" smtClean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274" y="405261"/>
            <a:ext cx="9674087" cy="12828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>
                <a:latin typeface="Georgia" panose="02040502050405020303" pitchFamily="18" charset="0"/>
              </a:rPr>
              <a:t> My Thoughts on Achieving Success</a:t>
            </a:r>
            <a:br>
              <a:rPr lang="en-US" sz="4000" b="1" i="1" dirty="0">
                <a:latin typeface="Georgia" panose="02040502050405020303" pitchFamily="18" charset="0"/>
              </a:rPr>
            </a:br>
            <a:endParaRPr lang="en-US" sz="4000" b="1" i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873" y="1688123"/>
            <a:ext cx="10747513" cy="49480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9600" b="1" i="1" dirty="0">
                <a:latin typeface="Georgia" panose="02040502050405020303" pitchFamily="18" charset="0"/>
              </a:rPr>
              <a:t>Presentation to</a:t>
            </a:r>
          </a:p>
          <a:p>
            <a:pPr algn="ctr"/>
            <a:r>
              <a:rPr lang="en-US" sz="14000" b="1" i="1" dirty="0">
                <a:latin typeface="Georgia" panose="02040502050405020303" pitchFamily="18" charset="0"/>
              </a:rPr>
              <a:t> </a:t>
            </a:r>
            <a:r>
              <a:rPr lang="en-US" sz="16000" b="1" i="1" dirty="0">
                <a:latin typeface="Georgia" panose="02040502050405020303" pitchFamily="18" charset="0"/>
              </a:rPr>
              <a:t> </a:t>
            </a:r>
            <a:r>
              <a:rPr lang="en-US" sz="12000" b="1" i="1" dirty="0">
                <a:latin typeface="Georgia" panose="02040502050405020303" pitchFamily="18" charset="0"/>
              </a:rPr>
              <a:t>Government Finance Officers Association  </a:t>
            </a:r>
          </a:p>
          <a:p>
            <a:pPr algn="ctr"/>
            <a:r>
              <a:rPr lang="en-US" sz="12000" b="1" i="1" dirty="0">
                <a:latin typeface="Georgia" panose="02040502050405020303" pitchFamily="18" charset="0"/>
              </a:rPr>
              <a:t>Washington Metropolitan Area  </a:t>
            </a:r>
          </a:p>
          <a:p>
            <a:pPr algn="ctr"/>
            <a:r>
              <a:rPr lang="en-US" sz="12000" b="1" i="1" dirty="0">
                <a:latin typeface="Georgia" panose="02040502050405020303" pitchFamily="18" charset="0"/>
              </a:rPr>
              <a:t>Annual Conference</a:t>
            </a:r>
          </a:p>
          <a:p>
            <a:pPr algn="ctr"/>
            <a:r>
              <a:rPr lang="en-US" sz="10000" b="1" i="1" dirty="0">
                <a:latin typeface="Georgia" panose="02040502050405020303" pitchFamily="18" charset="0"/>
              </a:rPr>
              <a:t> </a:t>
            </a:r>
            <a:r>
              <a:rPr lang="en-US" sz="12000" b="1" i="1" dirty="0">
                <a:latin typeface="Georgia" panose="02040502050405020303" pitchFamily="18" charset="0"/>
              </a:rPr>
              <a:t>Thursday, November 7, 2019</a:t>
            </a:r>
          </a:p>
          <a:p>
            <a:endParaRPr lang="en-US" sz="4200" b="1" i="1" dirty="0">
              <a:latin typeface="Georgia" panose="02040502050405020303" pitchFamily="18" charset="0"/>
            </a:endParaRPr>
          </a:p>
          <a:p>
            <a:endParaRPr lang="en-US" sz="9600" b="1" i="1" dirty="0">
              <a:latin typeface="Georgia" panose="02040502050405020303" pitchFamily="18" charset="0"/>
            </a:endParaRPr>
          </a:p>
          <a:p>
            <a:r>
              <a:rPr lang="en-US" sz="10400" b="1" i="1" dirty="0">
                <a:latin typeface="Georgia" panose="02040502050405020303" pitchFamily="18" charset="0"/>
              </a:rPr>
              <a:t>Frank K. Ross, Director</a:t>
            </a:r>
          </a:p>
          <a:p>
            <a:r>
              <a:rPr lang="en-US" sz="8000" b="1" i="1" dirty="0">
                <a:latin typeface="Georgia" panose="02040502050405020303" pitchFamily="18" charset="0"/>
              </a:rPr>
              <a:t>Center for Accounting Education</a:t>
            </a:r>
          </a:p>
          <a:p>
            <a:r>
              <a:rPr lang="en-US" sz="8000" b="1" i="1" dirty="0">
                <a:latin typeface="Georgia" panose="02040502050405020303" pitchFamily="18" charset="0"/>
              </a:rPr>
              <a:t>Howard University School of Business</a:t>
            </a:r>
          </a:p>
          <a:p>
            <a:r>
              <a:rPr lang="en-US" sz="8000" b="1" i="1" dirty="0">
                <a:latin typeface="Georgia" panose="02040502050405020303" pitchFamily="18" charset="0"/>
              </a:rPr>
              <a:t> </a:t>
            </a:r>
          </a:p>
          <a:p>
            <a:r>
              <a:rPr lang="en-US" sz="3200" b="1" i="1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629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8E3A-EF84-4BD7-99BB-31A709D9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269" y="453993"/>
            <a:ext cx="10548731" cy="1094587"/>
          </a:xfrm>
        </p:spPr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90A30-2055-4842-AB7C-671A822D5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110" y="1401097"/>
            <a:ext cx="10908890" cy="458674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3700" dirty="0">
                <a:latin typeface="Georgia" panose="02040502050405020303" pitchFamily="18" charset="0"/>
              </a:rPr>
              <a:t>5. Treat everyone with respect - no matter who they are; no matter their position.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3700" dirty="0">
                <a:latin typeface="Georgia" panose="02040502050405020303" pitchFamily="18" charset="0"/>
              </a:rPr>
              <a:t>    Always say </a:t>
            </a:r>
            <a:r>
              <a:rPr lang="en-US" sz="3700" b="1" i="1" dirty="0">
                <a:latin typeface="Georgia" panose="02040502050405020303" pitchFamily="18" charset="0"/>
              </a:rPr>
              <a:t>thank-you</a:t>
            </a:r>
            <a:r>
              <a:rPr lang="en-US" sz="3700" dirty="0">
                <a:latin typeface="Georgia" panose="02040502050405020303" pitchFamily="18" charset="0"/>
              </a:rPr>
              <a:t>.  If you do this, you will notice that people will go the</a:t>
            </a:r>
          </a:p>
          <a:p>
            <a:pPr marL="0" lvl="0" indent="0">
              <a:buNone/>
            </a:pPr>
            <a:r>
              <a:rPr lang="en-US" sz="3700" dirty="0">
                <a:latin typeface="Georgia" panose="02040502050405020303" pitchFamily="18" charset="0"/>
              </a:rPr>
              <a:t>    extra mile to help you.</a:t>
            </a:r>
          </a:p>
          <a:p>
            <a:pPr marL="0" lvl="0" indent="0" algn="ctr">
              <a:buNone/>
            </a:pPr>
            <a:r>
              <a:rPr lang="en-US" sz="3000" b="1" i="1" dirty="0">
                <a:latin typeface="Georgia" panose="02040502050405020303" pitchFamily="18" charset="0"/>
              </a:rPr>
              <a:t>HOW FORMER EMPLOYEES ACKNOWLEDGED ME</a:t>
            </a:r>
          </a:p>
          <a:p>
            <a:pPr marL="0" lvl="0" indent="0">
              <a:buNone/>
            </a:pPr>
            <a:endParaRPr lang="en-US" sz="2600" dirty="0">
              <a:latin typeface="Georgia" panose="02040502050405020303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600" dirty="0">
                <a:latin typeface="Georgia" panose="02040502050405020303" pitchFamily="18" charset="0"/>
              </a:rPr>
              <a:t> </a:t>
            </a:r>
            <a:r>
              <a:rPr lang="en-US" sz="3700" dirty="0">
                <a:latin typeface="Georgia" panose="02040502050405020303" pitchFamily="18" charset="0"/>
              </a:rPr>
              <a:t>6. As I got older, the more I realized how important it is to </a:t>
            </a:r>
            <a:r>
              <a:rPr lang="en-US" sz="3700" b="1" i="1" dirty="0">
                <a:latin typeface="Georgia" panose="02040502050405020303" pitchFamily="18" charset="0"/>
              </a:rPr>
              <a:t>cherish the moment</a:t>
            </a:r>
            <a:r>
              <a:rPr lang="en-US" sz="3700" dirty="0">
                <a:latin typeface="Georgia" panose="02040502050405020303" pitchFamily="18" charset="0"/>
              </a:rPr>
              <a:t>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700" dirty="0">
                <a:latin typeface="Georgia" panose="02040502050405020303" pitchFamily="18" charset="0"/>
              </a:rPr>
              <a:t>     You will meet many people – some important – some ordinary. You will have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700" dirty="0">
                <a:latin typeface="Georgia" panose="02040502050405020303" pitchFamily="18" charset="0"/>
              </a:rPr>
              <a:t>     many experiences – some more challenging than others. Take the time to learn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700" dirty="0">
                <a:latin typeface="Georgia" panose="02040502050405020303" pitchFamily="18" charset="0"/>
              </a:rPr>
              <a:t>     as much as possible from the people you meet; learn from all of your life</a:t>
            </a:r>
          </a:p>
          <a:p>
            <a:pPr marL="0" indent="0">
              <a:buNone/>
            </a:pPr>
            <a:r>
              <a:rPr lang="en-US" sz="3700" dirty="0">
                <a:latin typeface="Georgia" panose="02040502050405020303" pitchFamily="18" charset="0"/>
              </a:rPr>
              <a:t>     experiences.  </a:t>
            </a:r>
          </a:p>
          <a:p>
            <a:pPr marL="0" indent="0" algn="ctr">
              <a:buNone/>
            </a:pPr>
            <a:r>
              <a:rPr lang="en-US" sz="3000" b="1" i="1" dirty="0">
                <a:latin typeface="Georgia" panose="02040502050405020303" pitchFamily="18" charset="0"/>
              </a:rPr>
              <a:t>OPPORTUNITY TO SERVE ON CORPORATE BOARDS UPON RETIREMENT</a:t>
            </a:r>
          </a:p>
          <a:p>
            <a:pPr marL="0" lvl="0" indent="0">
              <a:buNone/>
            </a:pPr>
            <a:r>
              <a:rPr lang="en-US" sz="2600" dirty="0">
                <a:latin typeface="Georgia" panose="02040502050405020303" pitchFamily="18" charset="0"/>
              </a:rPr>
              <a:t>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51776-B014-4421-BBCE-E43CB07C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066" y="0"/>
            <a:ext cx="10018713" cy="781665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sz="4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329" y="988141"/>
            <a:ext cx="10150450" cy="5663381"/>
          </a:xfrm>
        </p:spPr>
        <p:txBody>
          <a:bodyPr>
            <a:normAutofit/>
          </a:bodyPr>
          <a:lstStyle/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600" b="1" i="1" u="sng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Words of Inspiration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600" i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“I’ve always tried to do my best today, think about tomorrow, and maybe  dream a bit about the  future. But doing your best in the present has to be the rule. You won’t become the general unless you become a good first lieutenant”.    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16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  	 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“You can never error by treating everyone with respect, thoughtfulness, and a kind word”.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600" i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“Being kind doesn’t mean being soft”.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600" i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“I believe that if you develop a reputation for kindness, even the most unpleasant decisions will go down easier”. </a:t>
            </a:r>
            <a:r>
              <a:rPr lang="en-US" sz="2200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				</a:t>
            </a:r>
            <a:br>
              <a:rPr lang="en-US" sz="2200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</a:br>
            <a:r>
              <a:rPr lang="en-US" sz="1400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	`					                </a:t>
            </a:r>
            <a:r>
              <a:rPr lang="en-US" sz="1800" b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- Colin Powell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800" b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22226-695F-42A1-9523-0AD784D3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8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127" y="480810"/>
            <a:ext cx="10018713" cy="1051775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Georgia" panose="02040502050405020303" pitchFamily="18" charset="0"/>
              </a:rPr>
              <a:t>My Thoughts on Achieving Success</a:t>
            </a:r>
            <a:endParaRPr lang="en-US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819" y="1460305"/>
            <a:ext cx="10409671" cy="5059944"/>
          </a:xfrm>
        </p:spPr>
        <p:txBody>
          <a:bodyPr>
            <a:normAutofit fontScale="92500" lnSpcReduction="20000"/>
          </a:bodyPr>
          <a:lstStyle/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400" i="1" dirty="0">
              <a:solidFill>
                <a:prstClr val="black"/>
              </a:solidFill>
              <a:latin typeface="Georgia" pitchFamily="18" charset="0"/>
            </a:endParaRPr>
          </a:p>
          <a:p>
            <a:pPr mar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800" b="1" i="1" u="sng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Words of Inspiration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900" i="1" dirty="0">
              <a:solidFill>
                <a:prstClr val="black"/>
              </a:solidFill>
              <a:latin typeface="Georgia" pitchFamily="18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900" i="1" dirty="0">
              <a:solidFill>
                <a:prstClr val="black"/>
              </a:solidFill>
              <a:latin typeface="Georgia" pitchFamily="18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600" i="1" dirty="0">
                <a:solidFill>
                  <a:prstClr val="black"/>
                </a:solidFill>
                <a:latin typeface="Georgia" pitchFamily="18" charset="0"/>
              </a:rPr>
              <a:t>“Stop making emotional career decisions. When something happens that makes you feel like quitting, ask yourself if you’ve gotten the skills and experience you wanted from the job. </a:t>
            </a:r>
            <a:endParaRPr lang="en-US" sz="2600" dirty="0">
              <a:solidFill>
                <a:prstClr val="black"/>
              </a:solidFill>
              <a:latin typeface="Georgia" pitchFamily="18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1900" b="1" i="1" dirty="0">
                <a:solidFill>
                  <a:prstClr val="black"/>
                </a:solidFill>
                <a:latin typeface="Calibri"/>
              </a:rPr>
              <a:t>		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Georgia" pitchFamily="18" charset="0"/>
              </a:rPr>
              <a:t>                                                                              - Carla A. Harris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Georgia" pitchFamily="18" charset="0"/>
              </a:rPr>
              <a:t>					          Managing Director, Morgan Stanley                                                                          </a:t>
            </a:r>
            <a:endParaRPr lang="en-US" sz="2200" dirty="0">
              <a:solidFill>
                <a:prstClr val="black"/>
              </a:solidFill>
              <a:latin typeface="Georgia" pitchFamily="18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1400" i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6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“You need to determine what constitutes success for yourself and not determine it based  on  what other people think”. 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endParaRPr lang="en-US" sz="2600" i="1" dirty="0">
              <a:solidFill>
                <a:prstClr val="black"/>
              </a:solidFill>
              <a:latin typeface="Georgia" pitchFamily="18" charset="0"/>
              <a:cs typeface="Arial" pitchFamily="34" charset="0"/>
            </a:endParaRP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2600" i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“Execution – performance – is the bottom-line measure for everything we attempt to do. Network off your performance”.              </a:t>
            </a:r>
          </a:p>
          <a:p>
            <a:pPr marL="0" lvl="0" indent="0" defTabSz="914400">
              <a:spcAft>
                <a:spcPts val="0"/>
              </a:spcAft>
              <a:buClrTx/>
              <a:buSzTx/>
              <a:buNone/>
            </a:pPr>
            <a:r>
              <a:rPr lang="en-US" sz="1900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			                  </a:t>
            </a:r>
            <a:r>
              <a:rPr lang="en-US" sz="2200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                        </a:t>
            </a:r>
            <a:r>
              <a:rPr lang="en-US" sz="2200" b="1" dirty="0">
                <a:solidFill>
                  <a:prstClr val="black"/>
                </a:solidFill>
                <a:latin typeface="Georgia" pitchFamily="18" charset="0"/>
                <a:cs typeface="Arial" pitchFamily="34" charset="0"/>
              </a:rPr>
              <a:t>- Kenneth Chenault</a:t>
            </a:r>
            <a:endParaRPr lang="en-US" sz="2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1E37A-1D5E-4363-B2AA-04C44870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8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F011-723D-44F8-94CD-78CF66F59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59044"/>
            <a:ext cx="10018713" cy="533400"/>
          </a:xfrm>
        </p:spPr>
        <p:txBody>
          <a:bodyPr>
            <a:noAutofit/>
          </a:bodyPr>
          <a:lstStyle/>
          <a:p>
            <a:pPr algn="l"/>
            <a:r>
              <a:rPr lang="en-US" sz="5000" b="1" i="1" dirty="0">
                <a:latin typeface="Georgia" panose="02040502050405020303" pitchFamily="18" charset="0"/>
              </a:rPr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7B5B3-B274-4369-9612-3A837BEF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4656" y="1745421"/>
            <a:ext cx="10717344" cy="4486835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Georgia" panose="02040502050405020303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latin typeface="Georgia" panose="02040502050405020303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Georgia" panose="02040502050405020303" pitchFamily="18" charset="0"/>
              </a:rPr>
              <a:t>My Views on the Impact of Technology on the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Georgia" panose="02040502050405020303" pitchFamily="18" charset="0"/>
              </a:rPr>
              <a:t>Future of the Accounting Profession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Georgia" panose="02040502050405020303" pitchFamily="18" charset="0"/>
              </a:rPr>
              <a:t>Successfully Meeting the Challenge of Change</a:t>
            </a:r>
          </a:p>
          <a:p>
            <a:pPr marL="0" indent="0" algn="ctr">
              <a:buNone/>
            </a:pPr>
            <a:endParaRPr lang="en-US" sz="4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Georgia" panose="02040502050405020303" pitchFamily="18" charset="0"/>
              </a:rPr>
              <a:t>1960’s/1970’s Versus Today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AEAD-8D03-4C8A-BD64-2621A40F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3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40914"/>
            <a:ext cx="10018713" cy="1056068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129" y="1764407"/>
            <a:ext cx="10869561" cy="49315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500" dirty="0"/>
          </a:p>
          <a:p>
            <a:pPr lvl="1"/>
            <a:r>
              <a:rPr lang="en-US" sz="3000" dirty="0">
                <a:latin typeface="Georgia" panose="02040502050405020303" pitchFamily="18" charset="0"/>
              </a:rPr>
              <a:t>Become qualified as early as possible and remain qualified</a:t>
            </a:r>
          </a:p>
          <a:p>
            <a:pPr lvl="1"/>
            <a:r>
              <a:rPr lang="en-US" sz="3000" dirty="0">
                <a:latin typeface="Georgia" panose="02040502050405020303" pitchFamily="18" charset="0"/>
              </a:rPr>
              <a:t>Performance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Exceed “Expectation”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Give 5% more than people expect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Take your evaluations seriously</a:t>
            </a:r>
          </a:p>
          <a:p>
            <a:pPr lvl="1"/>
            <a:r>
              <a:rPr lang="en-US" sz="3000" dirty="0">
                <a:latin typeface="Georgia" panose="02040502050405020303" pitchFamily="18" charset="0"/>
              </a:rPr>
              <a:t>Find a mentor who is an advocate</a:t>
            </a:r>
          </a:p>
          <a:p>
            <a:pPr lvl="1"/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8E9B-DD2F-4A5E-BA3E-A4A9DA92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2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420330"/>
            <a:ext cx="10018713" cy="1143000"/>
          </a:xfrm>
        </p:spPr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81048"/>
            <a:ext cx="10018713" cy="4178084"/>
          </a:xfrm>
        </p:spPr>
        <p:txBody>
          <a:bodyPr>
            <a:normAutofit/>
          </a:bodyPr>
          <a:lstStyle/>
          <a:p>
            <a:pPr lvl="3"/>
            <a:r>
              <a:rPr lang="en-US" sz="3200" dirty="0">
                <a:latin typeface="Georgia" panose="02040502050405020303" pitchFamily="18" charset="0"/>
              </a:rPr>
              <a:t>Do not “Cover”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Stay connected to your heritage</a:t>
            </a:r>
          </a:p>
          <a:p>
            <a:pPr lvl="3"/>
            <a:r>
              <a:rPr lang="en-US" sz="3200" dirty="0">
                <a:latin typeface="Georgia" panose="02040502050405020303" pitchFamily="18" charset="0"/>
              </a:rPr>
              <a:t>Stay the Course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Have a dream and go after it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Commit to do what it will take to achieve it</a:t>
            </a:r>
          </a:p>
          <a:p>
            <a:pPr lvl="3"/>
            <a:r>
              <a:rPr lang="en-US" sz="3200" dirty="0">
                <a:latin typeface="Georgia" panose="02040502050405020303" pitchFamily="18" charset="0"/>
              </a:rPr>
              <a:t>Enjoy what you do!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CA136-92AB-45CC-B367-A28B1CFB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0775-6565-4403-8C7B-02C1FD413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95300"/>
            <a:ext cx="10018713" cy="1143000"/>
          </a:xfrm>
        </p:spPr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1607-E2A5-4D4D-8A57-D923F39CB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987" y="2010357"/>
            <a:ext cx="10137036" cy="319124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  As you look toward your future: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You must raise the bar  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Go above and beyond what was acceptable in the past.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BC565-96F4-4B21-A82C-90FF1AD5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1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F1C34-B6FE-451B-AD15-2BB9B1A53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7F22-D5D8-4AA4-BB41-4C8770286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324" y="2266443"/>
            <a:ext cx="10846676" cy="2570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eorgia" panose="02040502050405020303" pitchFamily="18" charset="0"/>
              </a:rPr>
              <a:t>   Striving to be the best is an on-going journey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It requires continuous self-evaluation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800" dirty="0">
                <a:latin typeface="Georgia" panose="02040502050405020303" pitchFamily="18" charset="0"/>
              </a:rPr>
              <a:t>It requires a clear vision of where you are headed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3B4E2-ECEF-4868-8950-4FD21C49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8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7A920-0757-44BB-ABF1-4045451F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0992"/>
            <a:ext cx="10197938" cy="1094125"/>
          </a:xfrm>
        </p:spPr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E58EE-96D1-4B18-92CC-4ABBDD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135117"/>
            <a:ext cx="10197938" cy="45886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Georgia" panose="02040502050405020303" pitchFamily="18" charset="0"/>
              </a:rPr>
              <a:t>The key ingredient to success is your Value System.  All your actions will flow from that value system. It will direct your every move, whether you acknowledge it or not.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	              </a:t>
            </a:r>
            <a:r>
              <a:rPr lang="en-US" sz="3100" b="1" i="1" dirty="0">
                <a:latin typeface="Georgia" panose="02040502050405020303" pitchFamily="18" charset="0"/>
              </a:rPr>
              <a:t>DEVELOPING  MY VALUE SYSTEM</a:t>
            </a: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000" dirty="0">
                <a:latin typeface="Georgia" panose="02040502050405020303" pitchFamily="18" charset="0"/>
              </a:rPr>
              <a:t>The Value System that has guided my life is a very simple one.  It can be summarized in the following six principles that have guided me through my entire adult life and helped me achieve any success that I have achieved..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39116-8D63-4F33-9996-365D97A3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93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07E12-D49F-4046-9E54-E502D949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654326"/>
            <a:ext cx="10018713" cy="824948"/>
          </a:xfrm>
        </p:spPr>
        <p:txBody>
          <a:bodyPr/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4CAD-25B2-4094-A1C8-6E091F7A6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226" y="1622323"/>
            <a:ext cx="10482470" cy="44540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lvl="0" indent="0">
              <a:spcAft>
                <a:spcPts val="0"/>
              </a:spcAft>
              <a:buNone/>
            </a:pPr>
            <a:r>
              <a:rPr lang="en-US" sz="2500" dirty="0">
                <a:latin typeface="Georgia" panose="02040502050405020303" pitchFamily="18" charset="0"/>
              </a:rPr>
              <a:t>1. Prepare for tomorrow – not for today; always look to the future; learn from</a:t>
            </a:r>
          </a:p>
          <a:p>
            <a:pPr marL="0" lvl="0" indent="0">
              <a:buNone/>
            </a:pPr>
            <a:r>
              <a:rPr lang="en-US" sz="2500" dirty="0">
                <a:latin typeface="Georgia" panose="02040502050405020303" pitchFamily="18" charset="0"/>
              </a:rPr>
              <a:t>    the past, but don’t dwell on the past; take a long-term view on life.</a:t>
            </a:r>
          </a:p>
          <a:p>
            <a:pPr marL="457200" lvl="0" indent="-457200">
              <a:buNone/>
            </a:pPr>
            <a:r>
              <a:rPr lang="en-US" sz="2500" b="1" dirty="0">
                <a:latin typeface="Georgia" panose="02040502050405020303" pitchFamily="18" charset="0"/>
              </a:rPr>
              <a:t>	              </a:t>
            </a:r>
            <a:r>
              <a:rPr lang="en-US" sz="2100" b="1" i="1" dirty="0">
                <a:latin typeface="Georgia" panose="02040502050405020303" pitchFamily="18" charset="0"/>
              </a:rPr>
              <a:t>CHOOSING TO STUDY ACCOUNTING IN COLLEGE </a:t>
            </a:r>
          </a:p>
          <a:p>
            <a:pPr marL="0" lvl="0" indent="0">
              <a:buNone/>
            </a:pPr>
            <a:endParaRPr lang="en-US" dirty="0">
              <a:highlight>
                <a:srgbClr val="FFFF00"/>
              </a:highlight>
              <a:latin typeface="Georgia" panose="02040502050405020303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2500" dirty="0">
                <a:latin typeface="Georgia" panose="02040502050405020303" pitchFamily="18" charset="0"/>
              </a:rPr>
              <a:t>2.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sz="2500" dirty="0">
                <a:latin typeface="Georgia" panose="02040502050405020303" pitchFamily="18" charset="0"/>
              </a:rPr>
              <a:t>Develop a strong work ethic; study hard and work hard; always be prepared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500" dirty="0">
                <a:latin typeface="Georgia" panose="02040502050405020303" pitchFamily="18" charset="0"/>
              </a:rPr>
              <a:t>    to take advantage of the opportunities that will come your way. You never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500" dirty="0">
                <a:latin typeface="Georgia" panose="02040502050405020303" pitchFamily="18" charset="0"/>
              </a:rPr>
              <a:t>    know when, but you must be prepared when they come your way.</a:t>
            </a:r>
          </a:p>
          <a:p>
            <a:pPr marL="0" lvl="0" indent="0">
              <a:buNone/>
            </a:pPr>
            <a:r>
              <a:rPr lang="en-US" sz="2500" dirty="0">
                <a:latin typeface="Georgia" panose="02040502050405020303" pitchFamily="18" charset="0"/>
              </a:rPr>
              <a:t>	                                 </a:t>
            </a:r>
            <a:r>
              <a:rPr lang="en-US" sz="2100" b="1" i="1" dirty="0">
                <a:latin typeface="Georgia" panose="02040502050405020303" pitchFamily="18" charset="0"/>
              </a:rPr>
              <a:t>MY CAREER PROGRESSION</a:t>
            </a:r>
          </a:p>
          <a:p>
            <a:pPr marL="0" lvl="0" indent="0">
              <a:buNone/>
            </a:pPr>
            <a:r>
              <a:rPr lang="en-US" sz="2100" b="1" i="1" dirty="0">
                <a:latin typeface="Georgia" panose="02040502050405020303" pitchFamily="18" charset="0"/>
              </a:rPr>
              <a:t>	                  IMPACT OF MENTORS/SPONSORS ON MY CAREER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5F163-A508-4CC3-A93A-83FF9E4A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9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0453-2D56-4E2E-868B-6071CA830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411" y="358935"/>
            <a:ext cx="10018713" cy="820936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Georgia" panose="02040502050405020303" pitchFamily="18" charset="0"/>
              </a:rPr>
              <a:t>My Thoughts on Achieving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9DE00-6011-482E-AE80-8FEF09A4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852" y="1283110"/>
            <a:ext cx="10604090" cy="5249940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8000" dirty="0">
                <a:latin typeface="Georgia" panose="02040502050405020303" pitchFamily="18" charset="0"/>
              </a:rPr>
              <a:t> </a:t>
            </a:r>
            <a:r>
              <a:rPr lang="en-US" sz="9200" dirty="0">
                <a:latin typeface="Georgia" panose="02040502050405020303" pitchFamily="18" charset="0"/>
              </a:rPr>
              <a:t>3.</a:t>
            </a:r>
            <a:r>
              <a:rPr lang="en-US" sz="8000" dirty="0">
                <a:latin typeface="Georgia" panose="02040502050405020303" pitchFamily="18" charset="0"/>
              </a:rPr>
              <a:t> </a:t>
            </a:r>
            <a:r>
              <a:rPr lang="en-US" sz="9200" dirty="0">
                <a:latin typeface="Georgia" panose="02040502050405020303" pitchFamily="18" charset="0"/>
              </a:rPr>
              <a:t>Develop the attitude that “I can overcome all obstacles” believe in yourself;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9200" dirty="0">
                <a:latin typeface="Georgia" panose="02040502050405020303" pitchFamily="18" charset="0"/>
              </a:rPr>
              <a:t>     always focus on the positive – never the negative. If you have self-respect and</a:t>
            </a:r>
          </a:p>
          <a:p>
            <a:pPr marL="0" indent="0">
              <a:buNone/>
            </a:pPr>
            <a:r>
              <a:rPr lang="en-US" sz="9200" dirty="0">
                <a:latin typeface="Georgia" panose="02040502050405020303" pitchFamily="18" charset="0"/>
              </a:rPr>
              <a:t>     self-confidence - that “</a:t>
            </a:r>
            <a:r>
              <a:rPr lang="en-US" sz="9200" b="1" i="1" dirty="0">
                <a:latin typeface="Georgia" panose="02040502050405020303" pitchFamily="18" charset="0"/>
              </a:rPr>
              <a:t>I can</a:t>
            </a:r>
            <a:r>
              <a:rPr lang="en-US" sz="9200" dirty="0">
                <a:latin typeface="Georgia" panose="02040502050405020303" pitchFamily="18" charset="0"/>
              </a:rPr>
              <a:t>” attitude - you will be successful.</a:t>
            </a:r>
          </a:p>
          <a:p>
            <a:pPr marL="0" indent="0">
              <a:buNone/>
            </a:pPr>
            <a:r>
              <a:rPr lang="en-US" sz="8000" dirty="0">
                <a:latin typeface="Georgia" panose="02040502050405020303" pitchFamily="18" charset="0"/>
              </a:rPr>
              <a:t>	                    </a:t>
            </a:r>
            <a:r>
              <a:rPr lang="en-US" sz="8000" b="1" dirty="0">
                <a:latin typeface="Georgia" panose="02040502050405020303" pitchFamily="18" charset="0"/>
              </a:rPr>
              <a:t>  </a:t>
            </a:r>
            <a:r>
              <a:rPr lang="en-US" sz="7600" b="1" i="1" dirty="0">
                <a:latin typeface="Georgia" panose="02040502050405020303" pitchFamily="18" charset="0"/>
              </a:rPr>
              <a:t>I AM A PRODUCT OF BROWN vs BOARD OF EDUCATION</a:t>
            </a:r>
          </a:p>
          <a:p>
            <a:pPr marL="0" indent="0" algn="ctr">
              <a:buNone/>
            </a:pPr>
            <a:r>
              <a:rPr lang="en-US" sz="7600" b="1" i="1" dirty="0">
                <a:latin typeface="Georgia" panose="02040502050405020303" pitchFamily="18" charset="0"/>
              </a:rPr>
              <a:t>OVERCOMING RACISM</a:t>
            </a:r>
          </a:p>
          <a:p>
            <a:pPr marL="0" indent="0" algn="ctr">
              <a:buNone/>
            </a:pPr>
            <a:endParaRPr lang="en-US" sz="7200" b="1" dirty="0">
              <a:latin typeface="Georgia" panose="02040502050405020303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8000" dirty="0">
                <a:latin typeface="Georgia" panose="02040502050405020303" pitchFamily="18" charset="0"/>
              </a:rPr>
              <a:t> </a:t>
            </a:r>
            <a:r>
              <a:rPr lang="en-US" sz="9200" dirty="0">
                <a:latin typeface="Georgia" panose="02040502050405020303" pitchFamily="18" charset="0"/>
              </a:rPr>
              <a:t>4.</a:t>
            </a:r>
            <a:r>
              <a:rPr lang="en-US" sz="8000" dirty="0">
                <a:latin typeface="Georgia" panose="02040502050405020303" pitchFamily="18" charset="0"/>
              </a:rPr>
              <a:t> </a:t>
            </a:r>
            <a:r>
              <a:rPr lang="en-US" sz="9200" dirty="0">
                <a:latin typeface="Georgia" panose="02040502050405020303" pitchFamily="18" charset="0"/>
              </a:rPr>
              <a:t>No one achieves success alone; for that reason, you must always reach out to</a:t>
            </a:r>
          </a:p>
          <a:p>
            <a:pPr marL="0" indent="0">
              <a:buNone/>
            </a:pPr>
            <a:r>
              <a:rPr lang="en-US" sz="9200" dirty="0">
                <a:latin typeface="Georgia" panose="02040502050405020303" pitchFamily="18" charset="0"/>
              </a:rPr>
              <a:t>     help others; Give back – get involved in the world around you.</a:t>
            </a:r>
          </a:p>
          <a:p>
            <a:pPr marL="0" indent="0" algn="ctr">
              <a:buNone/>
            </a:pPr>
            <a:r>
              <a:rPr lang="en-US" sz="8000" dirty="0">
                <a:latin typeface="Georgia" panose="02040502050405020303" pitchFamily="18" charset="0"/>
              </a:rPr>
              <a:t>	</a:t>
            </a:r>
            <a:r>
              <a:rPr lang="en-US" sz="7600" b="1" i="1" dirty="0">
                <a:latin typeface="Georgia" panose="02040502050405020303" pitchFamily="18" charset="0"/>
              </a:rPr>
              <a:t>COMMUNITY INVOLVEMENT</a:t>
            </a:r>
          </a:p>
          <a:p>
            <a:pPr marL="0" indent="0" algn="ctr">
              <a:buNone/>
            </a:pPr>
            <a:r>
              <a:rPr lang="en-US" sz="7600" b="1" i="1" dirty="0">
                <a:latin typeface="Georgia" panose="02040502050405020303" pitchFamily="18" charset="0"/>
              </a:rPr>
              <a:t>	FOUNDING OF NABA </a:t>
            </a:r>
            <a:r>
              <a:rPr lang="en-US" sz="76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50</a:t>
            </a:r>
            <a:r>
              <a:rPr lang="en-US" sz="7600" b="1" i="1" dirty="0">
                <a:latin typeface="Georgia" panose="02040502050405020303" pitchFamily="18" charset="0"/>
              </a:rPr>
              <a:t> YEARS AGO</a:t>
            </a:r>
          </a:p>
          <a:p>
            <a:pPr marL="0" indent="0" algn="ctr">
              <a:buNone/>
            </a:pPr>
            <a:r>
              <a:rPr lang="en-US" sz="7600" b="1" i="1" dirty="0">
                <a:latin typeface="Georgia" panose="02040502050405020303" pitchFamily="18" charset="0"/>
              </a:rPr>
              <a:t>	IMPACT OF MENTORS/SPONSORS ON MY CAREER</a:t>
            </a:r>
          </a:p>
          <a:p>
            <a:pPr marL="0" indent="0" algn="ctr">
              <a:buNone/>
            </a:pPr>
            <a:r>
              <a:rPr lang="en-US" sz="7600" b="1" i="1" dirty="0">
                <a:latin typeface="Georgia" panose="02040502050405020303" pitchFamily="18" charset="0"/>
              </a:rPr>
              <a:t>	MY IMPACT ON THE CAREERS OF FORMER STUDENTS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54C02-F487-4D96-A1DA-5F02A8E2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763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908</TotalTime>
  <Words>582</Words>
  <Application>Microsoft Office PowerPoint</Application>
  <PresentationFormat>Widescreen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Georgia</vt:lpstr>
      <vt:lpstr>Wingdings</vt:lpstr>
      <vt:lpstr>Parallax</vt:lpstr>
      <vt:lpstr> My Thoughts on Achieving Success </vt:lpstr>
      <vt:lpstr>Technology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  <vt:lpstr>My Thoughts on Achieving Success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Thoughts  on  Achieving Success</dc:title>
  <dc:creator>pkellibrew</dc:creator>
  <cp:lastModifiedBy>Kellibrew, Patricia S.</cp:lastModifiedBy>
  <cp:revision>57</cp:revision>
  <cp:lastPrinted>2019-10-30T14:01:46Z</cp:lastPrinted>
  <dcterms:created xsi:type="dcterms:W3CDTF">2013-11-07T15:31:33Z</dcterms:created>
  <dcterms:modified xsi:type="dcterms:W3CDTF">2019-10-31T14:59:48Z</dcterms:modified>
</cp:coreProperties>
</file>