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68" r:id="rId3"/>
    <p:sldId id="270" r:id="rId4"/>
    <p:sldId id="272" r:id="rId5"/>
    <p:sldId id="277" r:id="rId6"/>
    <p:sldId id="271" r:id="rId7"/>
    <p:sldId id="282" r:id="rId8"/>
    <p:sldId id="283" r:id="rId9"/>
    <p:sldId id="296" r:id="rId10"/>
    <p:sldId id="290" r:id="rId11"/>
    <p:sldId id="291" r:id="rId12"/>
    <p:sldId id="293" r:id="rId13"/>
    <p:sldId id="294" r:id="rId14"/>
    <p:sldId id="299" r:id="rId15"/>
    <p:sldId id="298" r:id="rId16"/>
    <p:sldId id="297" r:id="rId17"/>
    <p:sldId id="300" r:id="rId18"/>
    <p:sldId id="273" r:id="rId19"/>
    <p:sldId id="274" r:id="rId2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02B854-52A6-40ED-94FE-B5D3ADC42BF8}">
          <p14:sldIdLst>
            <p14:sldId id="278"/>
            <p14:sldId id="268"/>
            <p14:sldId id="270"/>
            <p14:sldId id="272"/>
            <p14:sldId id="277"/>
            <p14:sldId id="271"/>
          </p14:sldIdLst>
        </p14:section>
        <p14:section name="Untitled Section" id="{521FC1DF-E73F-4D05-A95C-F4992C915DF5}">
          <p14:sldIdLst>
            <p14:sldId id="282"/>
            <p14:sldId id="283"/>
            <p14:sldId id="296"/>
            <p14:sldId id="290"/>
            <p14:sldId id="291"/>
            <p14:sldId id="293"/>
            <p14:sldId id="294"/>
            <p14:sldId id="299"/>
            <p14:sldId id="298"/>
            <p14:sldId id="297"/>
            <p14:sldId id="300"/>
            <p14:sldId id="273"/>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81" autoAdjust="0"/>
  </p:normalViewPr>
  <p:slideViewPr>
    <p:cSldViewPr>
      <p:cViewPr varScale="1">
        <p:scale>
          <a:sx n="106" d="100"/>
          <a:sy n="106" d="100"/>
        </p:scale>
        <p:origin x="17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ECBFDC-C595-4D38-A516-953EA1732A6E}" type="doc">
      <dgm:prSet loTypeId="urn:microsoft.com/office/officeart/2005/8/layout/vList6" loCatId="list" qsTypeId="urn:microsoft.com/office/officeart/2005/8/quickstyle/simple2" qsCatId="simple" csTypeId="urn:microsoft.com/office/officeart/2005/8/colors/accent4_3" csCatId="accent4" phldr="1"/>
      <dgm:spPr/>
      <dgm:t>
        <a:bodyPr/>
        <a:lstStyle/>
        <a:p>
          <a:endParaRPr lang="en-US"/>
        </a:p>
      </dgm:t>
    </dgm:pt>
    <dgm:pt modelId="{64479DA5-0DE4-4758-864C-30BB021FC132}">
      <dgm:prSet phldrT="[Text]" custT="1"/>
      <dgm:spPr/>
      <dgm:t>
        <a:bodyPr/>
        <a:lstStyle/>
        <a:p>
          <a:r>
            <a:rPr lang="en-US" sz="1600" b="1" dirty="0">
              <a:solidFill>
                <a:schemeClr val="tx2"/>
              </a:solidFill>
            </a:rPr>
            <a:t>Business Process Assessment</a:t>
          </a:r>
        </a:p>
      </dgm:t>
    </dgm:pt>
    <dgm:pt modelId="{D0E4CDD2-B477-4237-B7D4-1CCCDCA619AA}" type="parTrans" cxnId="{1D43B16E-9DC7-4439-A1DB-5AF614F08515}">
      <dgm:prSet/>
      <dgm:spPr/>
      <dgm:t>
        <a:bodyPr/>
        <a:lstStyle/>
        <a:p>
          <a:endParaRPr lang="en-US"/>
        </a:p>
      </dgm:t>
    </dgm:pt>
    <dgm:pt modelId="{8292C76E-A192-4A8B-8029-59AEC7683113}" type="sibTrans" cxnId="{1D43B16E-9DC7-4439-A1DB-5AF614F08515}">
      <dgm:prSet/>
      <dgm:spPr/>
      <dgm:t>
        <a:bodyPr/>
        <a:lstStyle/>
        <a:p>
          <a:endParaRPr lang="en-US"/>
        </a:p>
      </dgm:t>
    </dgm:pt>
    <dgm:pt modelId="{F020C509-AD95-4F2F-88B2-047A511E8420}">
      <dgm:prSet phldrT="[Text]" custT="1"/>
      <dgm:spPr>
        <a:solidFill>
          <a:schemeClr val="bg2"/>
        </a:solidFill>
      </dgm:spPr>
      <dgm:t>
        <a:bodyPr/>
        <a:lstStyle/>
        <a:p>
          <a:pPr rtl="0"/>
          <a:r>
            <a:rPr lang="en-US" sz="1600" b="1" dirty="0">
              <a:solidFill>
                <a:schemeClr val="tx2"/>
              </a:solidFill>
            </a:rPr>
            <a:t>Technology Assessment</a:t>
          </a:r>
        </a:p>
      </dgm:t>
    </dgm:pt>
    <dgm:pt modelId="{8A632B1F-01C8-43FB-ADB3-B252BE945656}" type="parTrans" cxnId="{5A103273-4B71-4360-9871-100A3B0C1180}">
      <dgm:prSet/>
      <dgm:spPr/>
      <dgm:t>
        <a:bodyPr/>
        <a:lstStyle/>
        <a:p>
          <a:endParaRPr lang="en-US"/>
        </a:p>
      </dgm:t>
    </dgm:pt>
    <dgm:pt modelId="{6AD789EF-0C6B-49E3-8B96-B713466A744A}" type="sibTrans" cxnId="{5A103273-4B71-4360-9871-100A3B0C1180}">
      <dgm:prSet/>
      <dgm:spPr/>
      <dgm:t>
        <a:bodyPr/>
        <a:lstStyle/>
        <a:p>
          <a:endParaRPr lang="en-US"/>
        </a:p>
      </dgm:t>
    </dgm:pt>
    <dgm:pt modelId="{693BCAB0-3463-4CA7-BD34-CE703ACA5330}">
      <dgm:prSet custT="1"/>
      <dgm:spPr/>
      <dgm:t>
        <a:bodyPr anchor="ctr"/>
        <a:lstStyle/>
        <a:p>
          <a:pPr marL="166688" indent="-119063" rtl="0"/>
          <a:r>
            <a:rPr lang="en-US" sz="1200" dirty="0"/>
            <a:t>Application Utilization Matrix</a:t>
          </a:r>
        </a:p>
      </dgm:t>
    </dgm:pt>
    <dgm:pt modelId="{157EDA00-927F-4244-823C-DCFC5FDB461C}" type="parTrans" cxnId="{484823E4-FC11-4FBD-80DB-BFF902EBCE3C}">
      <dgm:prSet/>
      <dgm:spPr/>
      <dgm:t>
        <a:bodyPr/>
        <a:lstStyle/>
        <a:p>
          <a:endParaRPr lang="en-US"/>
        </a:p>
      </dgm:t>
    </dgm:pt>
    <dgm:pt modelId="{3B210440-4004-407C-B0D4-D9A15193EB95}" type="sibTrans" cxnId="{484823E4-FC11-4FBD-80DB-BFF902EBCE3C}">
      <dgm:prSet/>
      <dgm:spPr/>
      <dgm:t>
        <a:bodyPr/>
        <a:lstStyle/>
        <a:p>
          <a:endParaRPr lang="en-US"/>
        </a:p>
      </dgm:t>
    </dgm:pt>
    <dgm:pt modelId="{713F1E39-D988-47A3-A842-EAA67044EA97}">
      <dgm:prSet custT="1"/>
      <dgm:spPr/>
      <dgm:t>
        <a:bodyPr anchor="ctr"/>
        <a:lstStyle/>
        <a:p>
          <a:pPr marL="166688" indent="-119063" rtl="0"/>
          <a:r>
            <a:rPr lang="en-US" sz="1200" dirty="0"/>
            <a:t>Technology &amp; IT Support Infrastructure</a:t>
          </a:r>
        </a:p>
      </dgm:t>
    </dgm:pt>
    <dgm:pt modelId="{FFCF86B6-0680-4C95-9157-1D3514C0A0FA}" type="parTrans" cxnId="{D8DA2F02-898D-4C05-8773-1F2FC3DC503F}">
      <dgm:prSet/>
      <dgm:spPr/>
      <dgm:t>
        <a:bodyPr/>
        <a:lstStyle/>
        <a:p>
          <a:endParaRPr lang="en-US"/>
        </a:p>
      </dgm:t>
    </dgm:pt>
    <dgm:pt modelId="{16ED525D-7579-436A-965F-7CD6B9340EA0}" type="sibTrans" cxnId="{D8DA2F02-898D-4C05-8773-1F2FC3DC503F}">
      <dgm:prSet/>
      <dgm:spPr/>
      <dgm:t>
        <a:bodyPr/>
        <a:lstStyle/>
        <a:p>
          <a:endParaRPr lang="en-US"/>
        </a:p>
      </dgm:t>
    </dgm:pt>
    <dgm:pt modelId="{E1C62F4E-E2CF-43E1-A45A-24A46019B8A9}">
      <dgm:prSet custT="1"/>
      <dgm:spPr/>
      <dgm:t>
        <a:bodyPr anchor="ctr"/>
        <a:lstStyle/>
        <a:p>
          <a:pPr marL="166688" indent="-119063" rtl="0"/>
          <a:r>
            <a:rPr lang="en-US" sz="1200" dirty="0"/>
            <a:t>Business Process Constraints</a:t>
          </a:r>
        </a:p>
      </dgm:t>
    </dgm:pt>
    <dgm:pt modelId="{A35EE0DA-36C4-41EC-99E4-6ECC31A307BD}" type="parTrans" cxnId="{8CDE950D-0F91-4678-9C7D-910BC254247C}">
      <dgm:prSet/>
      <dgm:spPr/>
      <dgm:t>
        <a:bodyPr/>
        <a:lstStyle/>
        <a:p>
          <a:endParaRPr lang="en-US"/>
        </a:p>
      </dgm:t>
    </dgm:pt>
    <dgm:pt modelId="{39DF4A95-073A-4589-BC08-C43E5FB3E505}" type="sibTrans" cxnId="{8CDE950D-0F91-4678-9C7D-910BC254247C}">
      <dgm:prSet/>
      <dgm:spPr/>
      <dgm:t>
        <a:bodyPr/>
        <a:lstStyle/>
        <a:p>
          <a:endParaRPr lang="en-US"/>
        </a:p>
      </dgm:t>
    </dgm:pt>
    <dgm:pt modelId="{2BAB40ED-801A-487C-9474-86402B1BB44E}">
      <dgm:prSet custT="1"/>
      <dgm:spPr/>
      <dgm:t>
        <a:bodyPr anchor="ctr"/>
        <a:lstStyle/>
        <a:p>
          <a:pPr marL="166688" indent="-119063" rtl="0"/>
          <a:r>
            <a:rPr lang="en-US" sz="1200" dirty="0"/>
            <a:t>Financial Reporting, Budgeting, Consolidation (IFRS / Multi-GAAP)</a:t>
          </a:r>
        </a:p>
      </dgm:t>
    </dgm:pt>
    <dgm:pt modelId="{BE322A29-2862-430D-8967-A0927DDFF983}" type="parTrans" cxnId="{44E59025-C10F-4D6B-9BFB-9569CA8703DD}">
      <dgm:prSet/>
      <dgm:spPr/>
      <dgm:t>
        <a:bodyPr/>
        <a:lstStyle/>
        <a:p>
          <a:endParaRPr lang="en-US"/>
        </a:p>
      </dgm:t>
    </dgm:pt>
    <dgm:pt modelId="{9743AEFA-D51A-4AE9-8875-F18116AF06CA}" type="sibTrans" cxnId="{44E59025-C10F-4D6B-9BFB-9569CA8703DD}">
      <dgm:prSet/>
      <dgm:spPr/>
      <dgm:t>
        <a:bodyPr/>
        <a:lstStyle/>
        <a:p>
          <a:endParaRPr lang="en-US"/>
        </a:p>
      </dgm:t>
    </dgm:pt>
    <dgm:pt modelId="{8B2408A1-9A82-4B71-885E-E45A963C66D9}">
      <dgm:prSet custT="1"/>
      <dgm:spPr/>
      <dgm:t>
        <a:bodyPr anchor="ctr"/>
        <a:lstStyle/>
        <a:p>
          <a:pPr marL="166688" indent="-119063" rtl="0"/>
          <a:r>
            <a:rPr lang="en-US" sz="1200" dirty="0"/>
            <a:t>Flexibility to meet future growth</a:t>
          </a:r>
        </a:p>
      </dgm:t>
    </dgm:pt>
    <dgm:pt modelId="{F24264E9-4E25-428A-8BF2-CB42C2425436}" type="parTrans" cxnId="{A451AF7A-685D-4A16-B9D1-6761DC6D25B2}">
      <dgm:prSet/>
      <dgm:spPr/>
      <dgm:t>
        <a:bodyPr/>
        <a:lstStyle/>
        <a:p>
          <a:endParaRPr lang="en-US"/>
        </a:p>
      </dgm:t>
    </dgm:pt>
    <dgm:pt modelId="{3B791554-7D71-4C25-A555-87F19B746D35}" type="sibTrans" cxnId="{A451AF7A-685D-4A16-B9D1-6761DC6D25B2}">
      <dgm:prSet/>
      <dgm:spPr/>
      <dgm:t>
        <a:bodyPr/>
        <a:lstStyle/>
        <a:p>
          <a:endParaRPr lang="en-US"/>
        </a:p>
      </dgm:t>
    </dgm:pt>
    <dgm:pt modelId="{CFFE207F-7994-4CAF-90D6-202660C81F42}">
      <dgm:prSet custT="1"/>
      <dgm:spPr/>
      <dgm:t>
        <a:bodyPr anchor="ctr"/>
        <a:lstStyle/>
        <a:p>
          <a:pPr marL="166688" indent="-119063" rtl="0"/>
          <a:r>
            <a:rPr lang="en-US" sz="1200" dirty="0"/>
            <a:t>Data Cleanliness &amp; Integrity</a:t>
          </a:r>
        </a:p>
      </dgm:t>
    </dgm:pt>
    <dgm:pt modelId="{1D8321B1-F579-4D8D-B43C-3D811A8FEC7D}" type="parTrans" cxnId="{C7087FE6-3E16-452D-BC05-08C992B3C4AD}">
      <dgm:prSet/>
      <dgm:spPr/>
      <dgm:t>
        <a:bodyPr/>
        <a:lstStyle/>
        <a:p>
          <a:endParaRPr lang="en-US"/>
        </a:p>
      </dgm:t>
    </dgm:pt>
    <dgm:pt modelId="{66648C2E-759C-4C70-B7BD-2BE3C2B28F91}" type="sibTrans" cxnId="{C7087FE6-3E16-452D-BC05-08C992B3C4AD}">
      <dgm:prSet/>
      <dgm:spPr/>
      <dgm:t>
        <a:bodyPr/>
        <a:lstStyle/>
        <a:p>
          <a:endParaRPr lang="en-US"/>
        </a:p>
      </dgm:t>
    </dgm:pt>
    <dgm:pt modelId="{F9918518-61CA-4BA9-9230-320EA62D63AE}">
      <dgm:prSet custT="1"/>
      <dgm:spPr/>
      <dgm:t>
        <a:bodyPr anchor="ctr"/>
        <a:lstStyle/>
        <a:p>
          <a:pPr marL="166688" indent="-119063" rtl="0"/>
          <a:r>
            <a:rPr lang="en-US" sz="1200" dirty="0"/>
            <a:t>Fit &amp; GAP Analysis</a:t>
          </a:r>
        </a:p>
      </dgm:t>
    </dgm:pt>
    <dgm:pt modelId="{CBDD41AF-59C5-4DC5-BAE9-98EBB0226149}" type="parTrans" cxnId="{1F1AEC96-FCFF-463E-8286-B17FFFC6C71D}">
      <dgm:prSet/>
      <dgm:spPr/>
      <dgm:t>
        <a:bodyPr/>
        <a:lstStyle/>
        <a:p>
          <a:endParaRPr lang="en-US"/>
        </a:p>
      </dgm:t>
    </dgm:pt>
    <dgm:pt modelId="{5A70FB10-FC9E-4DD4-9423-6032A5A4418E}" type="sibTrans" cxnId="{1F1AEC96-FCFF-463E-8286-B17FFFC6C71D}">
      <dgm:prSet/>
      <dgm:spPr/>
      <dgm:t>
        <a:bodyPr/>
        <a:lstStyle/>
        <a:p>
          <a:endParaRPr lang="en-US"/>
        </a:p>
      </dgm:t>
    </dgm:pt>
    <dgm:pt modelId="{75D965AC-EF4C-4F05-845F-E1F015595E5A}">
      <dgm:prSet custT="1"/>
      <dgm:spPr/>
      <dgm:t>
        <a:bodyPr anchor="ctr"/>
        <a:lstStyle/>
        <a:p>
          <a:pPr marL="166688" indent="-119063" rtl="0"/>
          <a:r>
            <a:rPr lang="en-US" sz="1200" dirty="0"/>
            <a:t>Organization Restructuring</a:t>
          </a:r>
        </a:p>
      </dgm:t>
    </dgm:pt>
    <dgm:pt modelId="{4B7B895D-BC4F-41B5-BFCD-057759B0F83A}" type="parTrans" cxnId="{6D7E6C39-72D3-479D-9E08-620C7EC1AED3}">
      <dgm:prSet/>
      <dgm:spPr/>
      <dgm:t>
        <a:bodyPr/>
        <a:lstStyle/>
        <a:p>
          <a:endParaRPr lang="en-US"/>
        </a:p>
      </dgm:t>
    </dgm:pt>
    <dgm:pt modelId="{B63426DA-AFD1-4579-9EB7-A6918D20DC38}" type="sibTrans" cxnId="{6D7E6C39-72D3-479D-9E08-620C7EC1AED3}">
      <dgm:prSet/>
      <dgm:spPr/>
      <dgm:t>
        <a:bodyPr/>
        <a:lstStyle/>
        <a:p>
          <a:endParaRPr lang="en-US"/>
        </a:p>
      </dgm:t>
    </dgm:pt>
    <dgm:pt modelId="{C8794C9D-C646-4B83-A661-E1774FD63F12}" type="pres">
      <dgm:prSet presAssocID="{0DECBFDC-C595-4D38-A516-953EA1732A6E}" presName="Name0" presStyleCnt="0">
        <dgm:presLayoutVars>
          <dgm:dir/>
          <dgm:animLvl val="lvl"/>
          <dgm:resizeHandles/>
        </dgm:presLayoutVars>
      </dgm:prSet>
      <dgm:spPr/>
    </dgm:pt>
    <dgm:pt modelId="{DCA86C21-A657-43BB-AD59-EFFCCE0D38F3}" type="pres">
      <dgm:prSet presAssocID="{64479DA5-0DE4-4758-864C-30BB021FC132}" presName="linNode" presStyleCnt="0"/>
      <dgm:spPr/>
    </dgm:pt>
    <dgm:pt modelId="{35546F77-CD3E-4F0E-B757-34FB6C11CC3F}" type="pres">
      <dgm:prSet presAssocID="{64479DA5-0DE4-4758-864C-30BB021FC132}" presName="parentShp" presStyleLbl="node1" presStyleIdx="0" presStyleCnt="2" custScaleX="58470" custScaleY="48021" custLinFactNeighborX="-31460" custLinFactNeighborY="16933">
        <dgm:presLayoutVars>
          <dgm:bulletEnabled val="1"/>
        </dgm:presLayoutVars>
      </dgm:prSet>
      <dgm:spPr/>
    </dgm:pt>
    <dgm:pt modelId="{F5C6CCC4-9981-4E3D-BD8E-79F91729E6E3}" type="pres">
      <dgm:prSet presAssocID="{64479DA5-0DE4-4758-864C-30BB021FC132}" presName="childShp" presStyleLbl="bgAccFollowNode1" presStyleIdx="0" presStyleCnt="2" custScaleX="50670" custScaleY="69756" custLinFactNeighborX="-45118" custLinFactNeighborY="17041">
        <dgm:presLayoutVars>
          <dgm:bulletEnabled val="1"/>
        </dgm:presLayoutVars>
      </dgm:prSet>
      <dgm:spPr/>
    </dgm:pt>
    <dgm:pt modelId="{9D7608C6-CFC6-47D1-9757-99CFD8605385}" type="pres">
      <dgm:prSet presAssocID="{8292C76E-A192-4A8B-8029-59AEC7683113}" presName="spacing" presStyleCnt="0"/>
      <dgm:spPr/>
    </dgm:pt>
    <dgm:pt modelId="{BAF0BE88-B828-411A-853A-931CE9DAC0D8}" type="pres">
      <dgm:prSet presAssocID="{F020C509-AD95-4F2F-88B2-047A511E8420}" presName="linNode" presStyleCnt="0"/>
      <dgm:spPr/>
    </dgm:pt>
    <dgm:pt modelId="{5C2BBB5C-2E87-4FEC-B3A9-A90A24AF1521}" type="pres">
      <dgm:prSet presAssocID="{F020C509-AD95-4F2F-88B2-047A511E8420}" presName="parentShp" presStyleLbl="node1" presStyleIdx="1" presStyleCnt="2" custScaleX="55990" custScaleY="53413" custLinFactNeighborX="-30632" custLinFactNeighborY="3376">
        <dgm:presLayoutVars>
          <dgm:bulletEnabled val="1"/>
        </dgm:presLayoutVars>
      </dgm:prSet>
      <dgm:spPr/>
    </dgm:pt>
    <dgm:pt modelId="{2EE52604-3D1D-499C-8B30-DC5E26638528}" type="pres">
      <dgm:prSet presAssocID="{F020C509-AD95-4F2F-88B2-047A511E8420}" presName="childShp" presStyleLbl="bgAccFollowNode1" presStyleIdx="1" presStyleCnt="2" custScaleX="52875" custScaleY="55343" custLinFactNeighborX="-42635" custLinFactNeighborY="1807">
        <dgm:presLayoutVars>
          <dgm:bulletEnabled val="1"/>
        </dgm:presLayoutVars>
      </dgm:prSet>
      <dgm:spPr/>
    </dgm:pt>
  </dgm:ptLst>
  <dgm:cxnLst>
    <dgm:cxn modelId="{D8DA2F02-898D-4C05-8773-1F2FC3DC503F}" srcId="{F020C509-AD95-4F2F-88B2-047A511E8420}" destId="{713F1E39-D988-47A3-A842-EAA67044EA97}" srcOrd="2" destOrd="0" parTransId="{FFCF86B6-0680-4C95-9157-1D3514C0A0FA}" sibTransId="{16ED525D-7579-436A-965F-7CD6B9340EA0}"/>
    <dgm:cxn modelId="{546C4C09-0668-4B6A-B716-94E9B3504D94}" type="presOf" srcId="{F9918518-61CA-4BA9-9230-320EA62D63AE}" destId="{2EE52604-3D1D-499C-8B30-DC5E26638528}" srcOrd="0" destOrd="1" presId="urn:microsoft.com/office/officeart/2005/8/layout/vList6"/>
    <dgm:cxn modelId="{8CDE950D-0F91-4678-9C7D-910BC254247C}" srcId="{64479DA5-0DE4-4758-864C-30BB021FC132}" destId="{E1C62F4E-E2CF-43E1-A45A-24A46019B8A9}" srcOrd="0" destOrd="0" parTransId="{A35EE0DA-36C4-41EC-99E4-6ECC31A307BD}" sibTransId="{39DF4A95-073A-4589-BC08-C43E5FB3E505}"/>
    <dgm:cxn modelId="{15198E17-46F9-4929-A416-ED70B8404615}" type="presOf" srcId="{CFFE207F-7994-4CAF-90D6-202660C81F42}" destId="{2EE52604-3D1D-499C-8B30-DC5E26638528}" srcOrd="0" destOrd="3" presId="urn:microsoft.com/office/officeart/2005/8/layout/vList6"/>
    <dgm:cxn modelId="{44E59025-C10F-4D6B-9BFB-9569CA8703DD}" srcId="{64479DA5-0DE4-4758-864C-30BB021FC132}" destId="{2BAB40ED-801A-487C-9474-86402B1BB44E}" srcOrd="2" destOrd="0" parTransId="{BE322A29-2862-430D-8967-A0927DDFF983}" sibTransId="{9743AEFA-D51A-4AE9-8875-F18116AF06CA}"/>
    <dgm:cxn modelId="{6D7E6C39-72D3-479D-9E08-620C7EC1AED3}" srcId="{64479DA5-0DE4-4758-864C-30BB021FC132}" destId="{75D965AC-EF4C-4F05-845F-E1F015595E5A}" srcOrd="1" destOrd="0" parTransId="{4B7B895D-BC4F-41B5-BFCD-057759B0F83A}" sibTransId="{B63426DA-AFD1-4579-9EB7-A6918D20DC38}"/>
    <dgm:cxn modelId="{91B17E3D-8D88-440D-9688-956767E342EF}" type="presOf" srcId="{75D965AC-EF4C-4F05-845F-E1F015595E5A}" destId="{F5C6CCC4-9981-4E3D-BD8E-79F91729E6E3}" srcOrd="0" destOrd="1" presId="urn:microsoft.com/office/officeart/2005/8/layout/vList6"/>
    <dgm:cxn modelId="{A1FB4545-B28C-4D22-AD59-CD81D1B885CE}" type="presOf" srcId="{64479DA5-0DE4-4758-864C-30BB021FC132}" destId="{35546F77-CD3E-4F0E-B757-34FB6C11CC3F}" srcOrd="0" destOrd="0" presId="urn:microsoft.com/office/officeart/2005/8/layout/vList6"/>
    <dgm:cxn modelId="{1D43B16E-9DC7-4439-A1DB-5AF614F08515}" srcId="{0DECBFDC-C595-4D38-A516-953EA1732A6E}" destId="{64479DA5-0DE4-4758-864C-30BB021FC132}" srcOrd="0" destOrd="0" parTransId="{D0E4CDD2-B477-4237-B7D4-1CCCDCA619AA}" sibTransId="{8292C76E-A192-4A8B-8029-59AEC7683113}"/>
    <dgm:cxn modelId="{5A103273-4B71-4360-9871-100A3B0C1180}" srcId="{0DECBFDC-C595-4D38-A516-953EA1732A6E}" destId="{F020C509-AD95-4F2F-88B2-047A511E8420}" srcOrd="1" destOrd="0" parTransId="{8A632B1F-01C8-43FB-ADB3-B252BE945656}" sibTransId="{6AD789EF-0C6B-49E3-8B96-B713466A744A}"/>
    <dgm:cxn modelId="{7EBF9675-D3CF-4807-8CA3-5D1DE8985F7F}" type="presOf" srcId="{0DECBFDC-C595-4D38-A516-953EA1732A6E}" destId="{C8794C9D-C646-4B83-A661-E1774FD63F12}" srcOrd="0" destOrd="0" presId="urn:microsoft.com/office/officeart/2005/8/layout/vList6"/>
    <dgm:cxn modelId="{1373BE78-3E5F-4D7F-855A-734352C48257}" type="presOf" srcId="{8B2408A1-9A82-4B71-885E-E45A963C66D9}" destId="{F5C6CCC4-9981-4E3D-BD8E-79F91729E6E3}" srcOrd="0" destOrd="3" presId="urn:microsoft.com/office/officeart/2005/8/layout/vList6"/>
    <dgm:cxn modelId="{A451AF7A-685D-4A16-B9D1-6761DC6D25B2}" srcId="{64479DA5-0DE4-4758-864C-30BB021FC132}" destId="{8B2408A1-9A82-4B71-885E-E45A963C66D9}" srcOrd="3" destOrd="0" parTransId="{F24264E9-4E25-428A-8BF2-CB42C2425436}" sibTransId="{3B791554-7D71-4C25-A555-87F19B746D35}"/>
    <dgm:cxn modelId="{EEF19283-E7D0-431F-AF8B-DF132BE2A60F}" type="presOf" srcId="{693BCAB0-3463-4CA7-BD34-CE703ACA5330}" destId="{2EE52604-3D1D-499C-8B30-DC5E26638528}" srcOrd="0" destOrd="0" presId="urn:microsoft.com/office/officeart/2005/8/layout/vList6"/>
    <dgm:cxn modelId="{72C5D38C-BD7E-4C56-9EFB-4CBBD56D33D8}" type="presOf" srcId="{E1C62F4E-E2CF-43E1-A45A-24A46019B8A9}" destId="{F5C6CCC4-9981-4E3D-BD8E-79F91729E6E3}" srcOrd="0" destOrd="0" presId="urn:microsoft.com/office/officeart/2005/8/layout/vList6"/>
    <dgm:cxn modelId="{1F1AEC96-FCFF-463E-8286-B17FFFC6C71D}" srcId="{F020C509-AD95-4F2F-88B2-047A511E8420}" destId="{F9918518-61CA-4BA9-9230-320EA62D63AE}" srcOrd="1" destOrd="0" parTransId="{CBDD41AF-59C5-4DC5-BAE9-98EBB0226149}" sibTransId="{5A70FB10-FC9E-4DD4-9423-6032A5A4418E}"/>
    <dgm:cxn modelId="{F9C53DB9-D668-4027-9641-E76730234103}" type="presOf" srcId="{2BAB40ED-801A-487C-9474-86402B1BB44E}" destId="{F5C6CCC4-9981-4E3D-BD8E-79F91729E6E3}" srcOrd="0" destOrd="2" presId="urn:microsoft.com/office/officeart/2005/8/layout/vList6"/>
    <dgm:cxn modelId="{835CDCC8-FF96-4CE2-A609-2A4E8823A206}" type="presOf" srcId="{F020C509-AD95-4F2F-88B2-047A511E8420}" destId="{5C2BBB5C-2E87-4FEC-B3A9-A90A24AF1521}" srcOrd="0" destOrd="0" presId="urn:microsoft.com/office/officeart/2005/8/layout/vList6"/>
    <dgm:cxn modelId="{F47051D6-6BF5-42BD-9C49-F968967C634C}" type="presOf" srcId="{713F1E39-D988-47A3-A842-EAA67044EA97}" destId="{2EE52604-3D1D-499C-8B30-DC5E26638528}" srcOrd="0" destOrd="2" presId="urn:microsoft.com/office/officeart/2005/8/layout/vList6"/>
    <dgm:cxn modelId="{484823E4-FC11-4FBD-80DB-BFF902EBCE3C}" srcId="{F020C509-AD95-4F2F-88B2-047A511E8420}" destId="{693BCAB0-3463-4CA7-BD34-CE703ACA5330}" srcOrd="0" destOrd="0" parTransId="{157EDA00-927F-4244-823C-DCFC5FDB461C}" sibTransId="{3B210440-4004-407C-B0D4-D9A15193EB95}"/>
    <dgm:cxn modelId="{C7087FE6-3E16-452D-BC05-08C992B3C4AD}" srcId="{F020C509-AD95-4F2F-88B2-047A511E8420}" destId="{CFFE207F-7994-4CAF-90D6-202660C81F42}" srcOrd="3" destOrd="0" parTransId="{1D8321B1-F579-4D8D-B43C-3D811A8FEC7D}" sibTransId="{66648C2E-759C-4C70-B7BD-2BE3C2B28F91}"/>
    <dgm:cxn modelId="{D08FBC2B-0ACA-4275-9C1A-9BE04023CE54}" type="presParOf" srcId="{C8794C9D-C646-4B83-A661-E1774FD63F12}" destId="{DCA86C21-A657-43BB-AD59-EFFCCE0D38F3}" srcOrd="0" destOrd="0" presId="urn:microsoft.com/office/officeart/2005/8/layout/vList6"/>
    <dgm:cxn modelId="{3DBB18AF-EDBA-4637-AA38-8E4AD1D9D011}" type="presParOf" srcId="{DCA86C21-A657-43BB-AD59-EFFCCE0D38F3}" destId="{35546F77-CD3E-4F0E-B757-34FB6C11CC3F}" srcOrd="0" destOrd="0" presId="urn:microsoft.com/office/officeart/2005/8/layout/vList6"/>
    <dgm:cxn modelId="{0B6894C2-E0E9-48C7-AAA7-D5097DC83041}" type="presParOf" srcId="{DCA86C21-A657-43BB-AD59-EFFCCE0D38F3}" destId="{F5C6CCC4-9981-4E3D-BD8E-79F91729E6E3}" srcOrd="1" destOrd="0" presId="urn:microsoft.com/office/officeart/2005/8/layout/vList6"/>
    <dgm:cxn modelId="{83C7C5E7-8F6D-472A-AEA6-1DBE767588B5}" type="presParOf" srcId="{C8794C9D-C646-4B83-A661-E1774FD63F12}" destId="{9D7608C6-CFC6-47D1-9757-99CFD8605385}" srcOrd="1" destOrd="0" presId="urn:microsoft.com/office/officeart/2005/8/layout/vList6"/>
    <dgm:cxn modelId="{4601D327-7546-4FE3-9FD7-87F44447AC67}" type="presParOf" srcId="{C8794C9D-C646-4B83-A661-E1774FD63F12}" destId="{BAF0BE88-B828-411A-853A-931CE9DAC0D8}" srcOrd="2" destOrd="0" presId="urn:microsoft.com/office/officeart/2005/8/layout/vList6"/>
    <dgm:cxn modelId="{1CA454B1-31AE-45DD-A017-66E88615E143}" type="presParOf" srcId="{BAF0BE88-B828-411A-853A-931CE9DAC0D8}" destId="{5C2BBB5C-2E87-4FEC-B3A9-A90A24AF1521}" srcOrd="0" destOrd="0" presId="urn:microsoft.com/office/officeart/2005/8/layout/vList6"/>
    <dgm:cxn modelId="{7E36A76C-AA6D-4A00-872D-D1FFDD32DA15}" type="presParOf" srcId="{BAF0BE88-B828-411A-853A-931CE9DAC0D8}" destId="{2EE52604-3D1D-499C-8B30-DC5E2663852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6CCC4-9981-4E3D-BD8E-79F91729E6E3}">
      <dsp:nvSpPr>
        <dsp:cNvPr id="0" name=""/>
        <dsp:cNvSpPr/>
      </dsp:nvSpPr>
      <dsp:spPr>
        <a:xfrm>
          <a:off x="2493608" y="550328"/>
          <a:ext cx="2665092" cy="2241427"/>
        </a:xfrm>
        <a:prstGeom prst="rightArrow">
          <a:avLst>
            <a:gd name="adj1" fmla="val 75000"/>
            <a:gd name="adj2" fmla="val 50000"/>
          </a:avLst>
        </a:prstGeom>
        <a:solidFill>
          <a:schemeClr val="accent4">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166688" lvl="1" indent="-119063" algn="l" defTabSz="533400" rtl="0">
            <a:lnSpc>
              <a:spcPct val="90000"/>
            </a:lnSpc>
            <a:spcBef>
              <a:spcPct val="0"/>
            </a:spcBef>
            <a:spcAft>
              <a:spcPct val="15000"/>
            </a:spcAft>
            <a:buChar char="•"/>
          </a:pPr>
          <a:r>
            <a:rPr lang="en-US" sz="1200" kern="1200" dirty="0"/>
            <a:t>Business Process Constraints</a:t>
          </a:r>
        </a:p>
        <a:p>
          <a:pPr marL="166688" lvl="1" indent="-119063" algn="l" defTabSz="533400" rtl="0">
            <a:lnSpc>
              <a:spcPct val="90000"/>
            </a:lnSpc>
            <a:spcBef>
              <a:spcPct val="0"/>
            </a:spcBef>
            <a:spcAft>
              <a:spcPct val="15000"/>
            </a:spcAft>
            <a:buChar char="•"/>
          </a:pPr>
          <a:r>
            <a:rPr lang="en-US" sz="1200" kern="1200" dirty="0"/>
            <a:t>Organization Restructuring</a:t>
          </a:r>
        </a:p>
        <a:p>
          <a:pPr marL="166688" lvl="1" indent="-119063" algn="l" defTabSz="533400" rtl="0">
            <a:lnSpc>
              <a:spcPct val="90000"/>
            </a:lnSpc>
            <a:spcBef>
              <a:spcPct val="0"/>
            </a:spcBef>
            <a:spcAft>
              <a:spcPct val="15000"/>
            </a:spcAft>
            <a:buChar char="•"/>
          </a:pPr>
          <a:r>
            <a:rPr lang="en-US" sz="1200" kern="1200" dirty="0"/>
            <a:t>Financial Reporting, Budgeting, Consolidation (IFRS / Multi-GAAP)</a:t>
          </a:r>
        </a:p>
        <a:p>
          <a:pPr marL="166688" lvl="1" indent="-119063" algn="l" defTabSz="533400" rtl="0">
            <a:lnSpc>
              <a:spcPct val="90000"/>
            </a:lnSpc>
            <a:spcBef>
              <a:spcPct val="0"/>
            </a:spcBef>
            <a:spcAft>
              <a:spcPct val="15000"/>
            </a:spcAft>
            <a:buChar char="•"/>
          </a:pPr>
          <a:r>
            <a:rPr lang="en-US" sz="1200" kern="1200" dirty="0"/>
            <a:t>Flexibility to meet future growth</a:t>
          </a:r>
        </a:p>
      </dsp:txBody>
      <dsp:txXfrm>
        <a:off x="2493608" y="830506"/>
        <a:ext cx="1824557" cy="1681071"/>
      </dsp:txXfrm>
    </dsp:sp>
    <dsp:sp modelId="{35546F77-CD3E-4F0E-B757-34FB6C11CC3F}">
      <dsp:nvSpPr>
        <dsp:cNvPr id="0" name=""/>
        <dsp:cNvSpPr/>
      </dsp:nvSpPr>
      <dsp:spPr>
        <a:xfrm>
          <a:off x="370721" y="896056"/>
          <a:ext cx="2050233" cy="1543029"/>
        </a:xfrm>
        <a:prstGeom prst="roundRect">
          <a:avLst/>
        </a:prstGeom>
        <a:solidFill>
          <a:schemeClr val="accent4">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2"/>
              </a:solidFill>
            </a:rPr>
            <a:t>Business Process Assessment</a:t>
          </a:r>
        </a:p>
      </dsp:txBody>
      <dsp:txXfrm>
        <a:off x="446045" y="971380"/>
        <a:ext cx="1899585" cy="1392381"/>
      </dsp:txXfrm>
    </dsp:sp>
    <dsp:sp modelId="{2EE52604-3D1D-499C-8B30-DC5E26638528}">
      <dsp:nvSpPr>
        <dsp:cNvPr id="0" name=""/>
        <dsp:cNvSpPr/>
      </dsp:nvSpPr>
      <dsp:spPr>
        <a:xfrm>
          <a:off x="2479205" y="2568271"/>
          <a:ext cx="2781069" cy="1778303"/>
        </a:xfrm>
        <a:prstGeom prst="rightArrow">
          <a:avLst>
            <a:gd name="adj1" fmla="val 75000"/>
            <a:gd name="adj2" fmla="val 50000"/>
          </a:avLst>
        </a:prstGeom>
        <a:solidFill>
          <a:schemeClr val="accent4">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166688" lvl="1" indent="-119063" algn="l" defTabSz="533400" rtl="0">
            <a:lnSpc>
              <a:spcPct val="90000"/>
            </a:lnSpc>
            <a:spcBef>
              <a:spcPct val="0"/>
            </a:spcBef>
            <a:spcAft>
              <a:spcPct val="15000"/>
            </a:spcAft>
            <a:buChar char="•"/>
          </a:pPr>
          <a:r>
            <a:rPr lang="en-US" sz="1200" kern="1200" dirty="0"/>
            <a:t>Application Utilization Matrix</a:t>
          </a:r>
        </a:p>
        <a:p>
          <a:pPr marL="166688" lvl="1" indent="-119063" algn="l" defTabSz="533400" rtl="0">
            <a:lnSpc>
              <a:spcPct val="90000"/>
            </a:lnSpc>
            <a:spcBef>
              <a:spcPct val="0"/>
            </a:spcBef>
            <a:spcAft>
              <a:spcPct val="15000"/>
            </a:spcAft>
            <a:buChar char="•"/>
          </a:pPr>
          <a:r>
            <a:rPr lang="en-US" sz="1200" kern="1200" dirty="0"/>
            <a:t>Fit &amp; GAP Analysis</a:t>
          </a:r>
        </a:p>
        <a:p>
          <a:pPr marL="166688" lvl="1" indent="-119063" algn="l" defTabSz="533400" rtl="0">
            <a:lnSpc>
              <a:spcPct val="90000"/>
            </a:lnSpc>
            <a:spcBef>
              <a:spcPct val="0"/>
            </a:spcBef>
            <a:spcAft>
              <a:spcPct val="15000"/>
            </a:spcAft>
            <a:buChar char="•"/>
          </a:pPr>
          <a:r>
            <a:rPr lang="en-US" sz="1200" kern="1200" dirty="0"/>
            <a:t>Technology &amp; IT Support Infrastructure</a:t>
          </a:r>
        </a:p>
        <a:p>
          <a:pPr marL="166688" lvl="1" indent="-119063" algn="l" defTabSz="533400" rtl="0">
            <a:lnSpc>
              <a:spcPct val="90000"/>
            </a:lnSpc>
            <a:spcBef>
              <a:spcPct val="0"/>
            </a:spcBef>
            <a:spcAft>
              <a:spcPct val="15000"/>
            </a:spcAft>
            <a:buChar char="•"/>
          </a:pPr>
          <a:r>
            <a:rPr lang="en-US" sz="1200" kern="1200" dirty="0"/>
            <a:t>Data Cleanliness &amp; Integrity</a:t>
          </a:r>
        </a:p>
      </dsp:txBody>
      <dsp:txXfrm>
        <a:off x="2479205" y="2790559"/>
        <a:ext cx="2114205" cy="1333727"/>
      </dsp:txXfrm>
    </dsp:sp>
    <dsp:sp modelId="{5C2BBB5C-2E87-4FEC-B3A9-A90A24AF1521}">
      <dsp:nvSpPr>
        <dsp:cNvPr id="0" name=""/>
        <dsp:cNvSpPr/>
      </dsp:nvSpPr>
      <dsp:spPr>
        <a:xfrm>
          <a:off x="399763" y="2630287"/>
          <a:ext cx="1963272" cy="1716287"/>
        </a:xfrm>
        <a:prstGeom prst="roundRect">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en-US" sz="1600" b="1" kern="1200" dirty="0">
              <a:solidFill>
                <a:schemeClr val="tx2"/>
              </a:solidFill>
            </a:rPr>
            <a:t>Technology Assessment</a:t>
          </a:r>
        </a:p>
      </dsp:txBody>
      <dsp:txXfrm>
        <a:off x="483545" y="2714069"/>
        <a:ext cx="1795708" cy="154872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2098" tIns="46049" rIns="92098" bIns="46049" rtlCol="0"/>
          <a:lstStyle>
            <a:lvl1pPr algn="r">
              <a:defRPr sz="1200"/>
            </a:lvl1pPr>
          </a:lstStyle>
          <a:p>
            <a:fld id="{FD710F37-567C-458F-8151-7A1F062BBC9C}" type="datetimeFigureOut">
              <a:rPr lang="en-US" smtClean="0"/>
              <a:t>11/9/2018</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098" tIns="46049" rIns="92098" bIns="46049" rtlCol="0" anchor="ctr"/>
          <a:lstStyle/>
          <a:p>
            <a:endParaRPr lang="en-US"/>
          </a:p>
        </p:txBody>
      </p:sp>
      <p:sp>
        <p:nvSpPr>
          <p:cNvPr id="5" name="Notes Placeholder 4"/>
          <p:cNvSpPr>
            <a:spLocks noGrp="1"/>
          </p:cNvSpPr>
          <p:nvPr>
            <p:ph type="body" sz="quarter" idx="3"/>
          </p:nvPr>
        </p:nvSpPr>
        <p:spPr>
          <a:xfrm>
            <a:off x="701040" y="4387135"/>
            <a:ext cx="5608320" cy="4156234"/>
          </a:xfrm>
          <a:prstGeom prst="rect">
            <a:avLst/>
          </a:prstGeom>
        </p:spPr>
        <p:txBody>
          <a:bodyPr vert="horz" lIns="92098" tIns="46049" rIns="92098" bIns="460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098" tIns="46049" rIns="92098" bIns="4604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69"/>
            <a:ext cx="3037840" cy="461804"/>
          </a:xfrm>
          <a:prstGeom prst="rect">
            <a:avLst/>
          </a:prstGeom>
        </p:spPr>
        <p:txBody>
          <a:bodyPr vert="horz" lIns="92098" tIns="46049" rIns="92098" bIns="46049" rtlCol="0" anchor="b"/>
          <a:lstStyle>
            <a:lvl1pPr algn="r">
              <a:defRPr sz="1200"/>
            </a:lvl1pPr>
          </a:lstStyle>
          <a:p>
            <a:fld id="{25C044BD-6D77-4313-B4AF-844E7EC06603}" type="slidenum">
              <a:rPr lang="en-US" smtClean="0"/>
              <a:t>‹#›</a:t>
            </a:fld>
            <a:endParaRPr lang="en-US"/>
          </a:p>
        </p:txBody>
      </p:sp>
    </p:spTree>
    <p:extLst>
      <p:ext uri="{BB962C8B-B14F-4D97-AF65-F5344CB8AC3E}">
        <p14:creationId xmlns:p14="http://schemas.microsoft.com/office/powerpoint/2010/main" val="1822908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4" name="Rectangle 4"/>
          <p:cNvSpPr>
            <a:spLocks noGrp="1" noRot="1" noChangeAspect="1" noTextEdit="1"/>
          </p:cNvSpPr>
          <p:nvPr>
            <p:ph type="sldImg"/>
          </p:nvPr>
        </p:nvSpPr>
        <p:spPr bwMode="auto">
          <a:noFill/>
          <a:ln>
            <a:solidFill>
              <a:srgbClr val="000000"/>
            </a:solidFill>
            <a:miter lim="800000"/>
            <a:headEnd/>
            <a:tailEnd/>
          </a:ln>
        </p:spPr>
      </p:sp>
      <p:sp>
        <p:nvSpPr>
          <p:cNvPr id="281605" name="Rectangle 5"/>
          <p:cNvSpPr>
            <a:spLocks noGrp="1"/>
          </p:cNvSpPr>
          <p:nvPr>
            <p:ph type="body" idx="1"/>
          </p:nvPr>
        </p:nvSpPr>
        <p:spPr>
          <a:xfrm>
            <a:off x="699420" y="4387770"/>
            <a:ext cx="5611566" cy="168179"/>
          </a:xfrm>
        </p:spPr>
        <p:txBody>
          <a:bodyPr/>
          <a:lstStyle/>
          <a:p>
            <a:endParaRPr lang="en-US" dirty="0"/>
          </a:p>
        </p:txBody>
      </p:sp>
    </p:spTree>
    <p:extLst>
      <p:ext uri="{BB962C8B-B14F-4D97-AF65-F5344CB8AC3E}">
        <p14:creationId xmlns:p14="http://schemas.microsoft.com/office/powerpoint/2010/main" val="2163521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C044BD-6D77-4313-B4AF-844E7EC06603}" type="slidenum">
              <a:rPr lang="en-US" smtClean="0"/>
              <a:t>2</a:t>
            </a:fld>
            <a:endParaRPr lang="en-US"/>
          </a:p>
        </p:txBody>
      </p:sp>
    </p:spTree>
    <p:extLst>
      <p:ext uri="{BB962C8B-B14F-4D97-AF65-F5344CB8AC3E}">
        <p14:creationId xmlns:p14="http://schemas.microsoft.com/office/powerpoint/2010/main" val="2924076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a:noFill/>
          <a:ln/>
        </p:spPr>
        <p:txBody>
          <a:bodyPr/>
          <a:lstStyle/>
          <a:p>
            <a:r>
              <a:rPr lang="en-US">
                <a:ea typeface="ヒラギノ角ゴ Pro W3" charset="-128"/>
              </a:rPr>
              <a:t>Nirnay</a:t>
            </a:r>
          </a:p>
        </p:txBody>
      </p:sp>
    </p:spTree>
    <p:extLst>
      <p:ext uri="{BB962C8B-B14F-4D97-AF65-F5344CB8AC3E}">
        <p14:creationId xmlns:p14="http://schemas.microsoft.com/office/powerpoint/2010/main" val="179239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r>
              <a:rPr lang="en-US" sz="900" b="1" dirty="0">
                <a:latin typeface="Arial" charset="0"/>
                <a:cs typeface="Arial" charset="0"/>
              </a:rPr>
              <a:t>Key Points</a:t>
            </a:r>
            <a:endParaRPr lang="en-US" sz="900" dirty="0">
              <a:latin typeface="Arial" charset="0"/>
              <a:cs typeface="Arial" charset="0"/>
            </a:endParaRPr>
          </a:p>
          <a:p>
            <a:r>
              <a:rPr lang="en-US" sz="900" b="1" dirty="0">
                <a:latin typeface="Arial" charset="0"/>
                <a:cs typeface="Arial" charset="0"/>
              </a:rPr>
              <a:t> </a:t>
            </a:r>
            <a:endParaRPr lang="en-US" sz="900" dirty="0">
              <a:latin typeface="Arial" charset="0"/>
              <a:cs typeface="Arial" charset="0"/>
            </a:endParaRPr>
          </a:p>
          <a:p>
            <a:r>
              <a:rPr lang="en-US" sz="900" b="1" dirty="0">
                <a:latin typeface="Arial" charset="0"/>
                <a:cs typeface="Arial" charset="0"/>
              </a:rPr>
              <a:t>Best Practices/Implementation Considerations </a:t>
            </a:r>
            <a:endParaRPr lang="en-US" sz="900" dirty="0">
              <a:latin typeface="Arial" charset="0"/>
              <a:cs typeface="Arial" charset="0"/>
            </a:endParaRPr>
          </a:p>
        </p:txBody>
      </p:sp>
      <p:sp>
        <p:nvSpPr>
          <p:cNvPr id="122884" name="Date Placeholder 3"/>
          <p:cNvSpPr>
            <a:spLocks noGrp="1"/>
          </p:cNvSpPr>
          <p:nvPr>
            <p:ph type="dt" sz="quarter" idx="1"/>
          </p:nvPr>
        </p:nvSpPr>
        <p:spPr>
          <a:xfrm>
            <a:off x="3970577" y="2"/>
            <a:ext cx="3038258" cy="461374"/>
          </a:xfrm>
          <a:prstGeom prst="rect">
            <a:avLst/>
          </a:prstGeom>
          <a:noFill/>
        </p:spPr>
        <p:txBody>
          <a:bodyPr/>
          <a:lstStyle/>
          <a:p>
            <a:r>
              <a:rPr lang="en-GB" dirty="0"/>
              <a:t>Date</a:t>
            </a:r>
          </a:p>
        </p:txBody>
      </p:sp>
      <p:sp>
        <p:nvSpPr>
          <p:cNvPr id="122885" name="Slide Number Placeholder 4"/>
          <p:cNvSpPr>
            <a:spLocks noGrp="1"/>
          </p:cNvSpPr>
          <p:nvPr>
            <p:ph type="sldNum" sz="quarter" idx="5"/>
          </p:nvPr>
        </p:nvSpPr>
        <p:spPr>
          <a:noFill/>
        </p:spPr>
        <p:txBody>
          <a:bodyPr/>
          <a:lstStyle/>
          <a:p>
            <a:fld id="{DA035E24-5F7A-4083-89C6-45190B4BC7BF}" type="slidenum">
              <a:rPr lang="en-GB" smtClean="0"/>
              <a:pPr/>
              <a:t>18</a:t>
            </a:fld>
            <a:endParaRPr lang="en-GB" dirty="0"/>
          </a:p>
        </p:txBody>
      </p:sp>
    </p:spTree>
    <p:extLst>
      <p:ext uri="{BB962C8B-B14F-4D97-AF65-F5344CB8AC3E}">
        <p14:creationId xmlns:p14="http://schemas.microsoft.com/office/powerpoint/2010/main" val="349799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dt" sz="quarter" idx="1"/>
          </p:nvPr>
        </p:nvSpPr>
        <p:spPr>
          <a:noFill/>
        </p:spPr>
        <p:txBody>
          <a:bodyPr/>
          <a:lstStyle/>
          <a:p>
            <a:r>
              <a:rPr lang="en-GB" dirty="0"/>
              <a:t>Date</a:t>
            </a:r>
          </a:p>
        </p:txBody>
      </p:sp>
      <p:sp>
        <p:nvSpPr>
          <p:cNvPr id="95235" name="Rectangle 7"/>
          <p:cNvSpPr>
            <a:spLocks noGrp="1" noChangeArrowheads="1"/>
          </p:cNvSpPr>
          <p:nvPr>
            <p:ph type="sldNum" sz="quarter" idx="5"/>
          </p:nvPr>
        </p:nvSpPr>
        <p:spPr>
          <a:noFill/>
        </p:spPr>
        <p:txBody>
          <a:bodyPr/>
          <a:lstStyle/>
          <a:p>
            <a:fld id="{1C0B923C-3CBE-4E7D-BB3A-182F9C435C87}" type="slidenum">
              <a:rPr lang="en-GB" smtClean="0"/>
              <a:pPr/>
              <a:t>19</a:t>
            </a:fld>
            <a:endParaRPr lang="en-GB" dirty="0"/>
          </a:p>
        </p:txBody>
      </p:sp>
      <p:sp>
        <p:nvSpPr>
          <p:cNvPr id="95236" name="Rectangle 2"/>
          <p:cNvSpPr>
            <a:spLocks noGrp="1" noRot="1" noChangeAspect="1" noChangeArrowheads="1" noTextEdit="1"/>
          </p:cNvSpPr>
          <p:nvPr>
            <p:ph type="sldImg"/>
          </p:nvPr>
        </p:nvSpPr>
        <p:spPr>
          <a:ln/>
        </p:spPr>
      </p:sp>
      <p:sp>
        <p:nvSpPr>
          <p:cNvPr id="95237" name="Rectangle 3"/>
          <p:cNvSpPr>
            <a:spLocks noGrp="1" noChangeArrowheads="1"/>
          </p:cNvSpPr>
          <p:nvPr>
            <p:ph type="body" idx="1"/>
          </p:nvPr>
        </p:nvSpPr>
        <p:spPr>
          <a:noFill/>
          <a:ln/>
        </p:spPr>
        <p:txBody>
          <a:bodyPr/>
          <a:lstStyle/>
          <a:p>
            <a:pPr eaLnBrk="1" hangingPunct="1"/>
            <a:r>
              <a:rPr lang="en-GB" b="1" dirty="0"/>
              <a:t>Key Points</a:t>
            </a:r>
          </a:p>
          <a:p>
            <a:pPr eaLnBrk="1" hangingPunct="1"/>
            <a:r>
              <a:rPr lang="en-GB" dirty="0"/>
              <a:t>Ask participants if there are any question</a:t>
            </a:r>
          </a:p>
        </p:txBody>
      </p:sp>
    </p:spTree>
    <p:extLst>
      <p:ext uri="{BB962C8B-B14F-4D97-AF65-F5344CB8AC3E}">
        <p14:creationId xmlns:p14="http://schemas.microsoft.com/office/powerpoint/2010/main" val="217669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50127A-77BC-4116-ABAE-432622060221}"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28177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50127A-77BC-4116-ABAE-432622060221}"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388136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50127A-77BC-4116-ABAE-432622060221}"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1417590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6" name="Slide Number Placeholder 5"/>
          <p:cNvSpPr>
            <a:spLocks noGrp="1"/>
          </p:cNvSpPr>
          <p:nvPr>
            <p:ph type="sldNum" sz="quarter" idx="11"/>
          </p:nvPr>
        </p:nvSpPr>
        <p:spPr/>
        <p:txBody>
          <a:bodyPr/>
          <a:lstStyle>
            <a:lvl1pPr algn="r">
              <a:defRPr sz="1000" smtClean="0">
                <a:solidFill>
                  <a:schemeClr val="tx1"/>
                </a:solidFill>
                <a:latin typeface="Arial" pitchFamily="34" charset="0"/>
                <a:cs typeface="Arial" pitchFamily="34" charset="0"/>
              </a:defRPr>
            </a:lvl1pPr>
          </a:lstStyle>
          <a:p>
            <a:pPr>
              <a:defRPr/>
            </a:pPr>
            <a:fld id="{E34A2A2F-25EB-4AC3-A2A3-8E098AD253FF}" type="slidenum">
              <a:rPr lang="en-GB"/>
              <a:pPr>
                <a:defRPr/>
              </a:pPr>
              <a:t>‹#›</a:t>
            </a:fld>
            <a:endParaRPr lang="en-GB"/>
          </a:p>
        </p:txBody>
      </p:sp>
    </p:spTree>
    <p:extLst>
      <p:ext uri="{BB962C8B-B14F-4D97-AF65-F5344CB8AC3E}">
        <p14:creationId xmlns:p14="http://schemas.microsoft.com/office/powerpoint/2010/main" val="2966417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One">
    <p:spTree>
      <p:nvGrpSpPr>
        <p:cNvPr id="1" name=""/>
        <p:cNvGrpSpPr/>
        <p:nvPr/>
      </p:nvGrpSpPr>
      <p:grpSpPr>
        <a:xfrm>
          <a:off x="0" y="0"/>
          <a:ext cx="0" cy="0"/>
          <a:chOff x="0" y="0"/>
          <a:chExt cx="0" cy="0"/>
        </a:xfrm>
      </p:grpSpPr>
      <p:sp>
        <p:nvSpPr>
          <p:cNvPr id="13" name="Inhaltsplatzhalter 12"/>
          <p:cNvSpPr>
            <a:spLocks noGrp="1"/>
          </p:cNvSpPr>
          <p:nvPr>
            <p:ph sz="quarter" idx="17"/>
          </p:nvPr>
        </p:nvSpPr>
        <p:spPr>
          <a:xfrm>
            <a:off x="182109" y="1770742"/>
            <a:ext cx="8766175" cy="4346575"/>
          </a:xfrm>
        </p:spPr>
        <p:txBody>
          <a:bodyPr/>
          <a:lstStyle>
            <a:lvl1pPr marL="0">
              <a:buFont typeface="Arial" pitchFamily="34" charset="0"/>
              <a:buNone/>
              <a:defRPr/>
            </a:lvl1pPr>
            <a:lvl5pPr>
              <a:defRPr/>
            </a:lvl5pPr>
            <a:lvl6pPr>
              <a:defRPr/>
            </a:lvl6pPr>
            <a:lvl7pPr>
              <a:defRPr/>
            </a:lvl7pPr>
            <a:lvl8pPr>
              <a:defRPr/>
            </a:lvl8pPr>
            <a:lvl9pPr>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itle 7"/>
          <p:cNvSpPr>
            <a:spLocks noGrp="1"/>
          </p:cNvSpPr>
          <p:nvPr>
            <p:ph type="title"/>
          </p:nvPr>
        </p:nvSpPr>
        <p:spPr/>
        <p:txBody>
          <a:bodyPr/>
          <a:lstStyle/>
          <a:p>
            <a:r>
              <a:rPr lang="en-US" noProof="0"/>
              <a:t>Click to edit Master title style</a:t>
            </a:r>
            <a:endParaRPr lang="en-GB" noProof="0" dirty="0"/>
          </a:p>
        </p:txBody>
      </p:sp>
      <p:sp>
        <p:nvSpPr>
          <p:cNvPr id="17" name="Slide Number Placeholder 10"/>
          <p:cNvSpPr>
            <a:spLocks noGrp="1"/>
          </p:cNvSpPr>
          <p:nvPr>
            <p:ph type="sldNum" sz="quarter" idx="19"/>
          </p:nvPr>
        </p:nvSpPr>
        <p:spPr>
          <a:xfrm>
            <a:off x="6804664" y="6526472"/>
            <a:ext cx="2133600" cy="150811"/>
          </a:xfrm>
        </p:spPr>
        <p:txBody>
          <a:bodyPr/>
          <a:lstStyle>
            <a:lvl1pPr>
              <a:defRPr b="0"/>
            </a:lvl1pPr>
          </a:lstStyle>
          <a:p>
            <a:r>
              <a:rPr lang="en-US" dirty="0"/>
              <a:t> </a:t>
            </a:r>
            <a:fld id="{CE332037-203C-46D4-83FF-2B8C91549C8D}" type="slidenum">
              <a:rPr lang="en-US" smtClean="0"/>
              <a:pPr/>
              <a:t>‹#›</a:t>
            </a:fld>
            <a:endParaRPr lang="en-US" dirty="0"/>
          </a:p>
        </p:txBody>
      </p:sp>
      <p:sp>
        <p:nvSpPr>
          <p:cNvPr id="19" name="Textplatzhalter Descriptor 1"/>
          <p:cNvSpPr>
            <a:spLocks noGrp="1"/>
          </p:cNvSpPr>
          <p:nvPr>
            <p:ph type="body" sz="quarter" idx="10"/>
          </p:nvPr>
        </p:nvSpPr>
        <p:spPr>
          <a:xfrm>
            <a:off x="180000" y="131668"/>
            <a:ext cx="8877600" cy="24860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Tx/>
              <a:buNone/>
              <a:tabLst/>
              <a:defRPr sz="1600">
                <a:solidFill>
                  <a:schemeClr val="tx2"/>
                </a:solidFill>
              </a:defRPr>
            </a:lvl1pPr>
          </a:lstStyle>
          <a:p>
            <a:pPr lvl="0"/>
            <a:r>
              <a:rPr lang="en-US" noProof="0" dirty="0"/>
              <a:t>Click to edit Master text styles</a:t>
            </a:r>
          </a:p>
        </p:txBody>
      </p:sp>
    </p:spTree>
    <p:extLst>
      <p:ext uri="{BB962C8B-B14F-4D97-AF65-F5344CB8AC3E}">
        <p14:creationId xmlns:p14="http://schemas.microsoft.com/office/powerpoint/2010/main" val="3571321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5" name="Rectangle 4"/>
          <p:cNvSpPr/>
          <p:nvPr userDrawn="1"/>
        </p:nvSpPr>
        <p:spPr>
          <a:xfrm>
            <a:off x="0" y="6400800"/>
            <a:ext cx="9144000" cy="457200"/>
          </a:xfrm>
          <a:prstGeom prst="rect">
            <a:avLst/>
          </a:prstGeom>
          <a:solidFill>
            <a:srgbClr val="4674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latin typeface="Arial" charset="0"/>
              <a:ea typeface="ヒラギノ角ゴ Pro W3" pitchFamily="-107" charset="-128"/>
              <a:cs typeface="Arial" charset="0"/>
            </a:endParaRPr>
          </a:p>
        </p:txBody>
      </p:sp>
      <p:pic>
        <p:nvPicPr>
          <p:cNvPr id="6" name="Picture 7" descr="Hyattfloat_rev.eps"/>
          <p:cNvPicPr>
            <a:picLocks noChangeAspect="1" noChangeArrowheads="1"/>
          </p:cNvPicPr>
          <p:nvPr userDrawn="1"/>
        </p:nvPicPr>
        <p:blipFill>
          <a:blip r:embed="rId2"/>
          <a:srcRect/>
          <a:stretch>
            <a:fillRect/>
          </a:stretch>
        </p:blipFill>
        <p:spPr bwMode="auto">
          <a:xfrm>
            <a:off x="457200" y="6537325"/>
            <a:ext cx="914400" cy="214313"/>
          </a:xfrm>
          <a:prstGeom prst="rect">
            <a:avLst/>
          </a:prstGeom>
          <a:noFill/>
          <a:ln w="9525">
            <a:noFill/>
            <a:miter lim="800000"/>
            <a:headEnd/>
            <a:tailEnd/>
          </a:ln>
        </p:spPr>
      </p:pic>
      <p:cxnSp>
        <p:nvCxnSpPr>
          <p:cNvPr id="7" name="Straight Connector 6"/>
          <p:cNvCxnSpPr/>
          <p:nvPr userDrawn="1"/>
        </p:nvCxnSpPr>
        <p:spPr>
          <a:xfrm>
            <a:off x="457200" y="1417638"/>
            <a:ext cx="8229600" cy="1587"/>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itle 10"/>
          <p:cNvSpPr>
            <a:spLocks noGrp="1"/>
          </p:cNvSpPr>
          <p:nvPr>
            <p:ph type="title"/>
          </p:nvPr>
        </p:nvSpPr>
        <p:spPr>
          <a:xfrm>
            <a:off x="457200" y="274638"/>
            <a:ext cx="8229600" cy="1143000"/>
          </a:xfrm>
        </p:spPr>
        <p:txBody>
          <a:bodyPr lIns="0">
            <a:normAutofit/>
          </a:bodyPr>
          <a:lstStyle>
            <a:lvl1pPr algn="l">
              <a:defRPr sz="3200" b="0" i="0" baseline="0">
                <a:solidFill>
                  <a:srgbClr val="497490"/>
                </a:solidFill>
                <a:latin typeface="Arial"/>
                <a:cs typeface="Arial"/>
              </a:defRPr>
            </a:lvl1pPr>
          </a:lstStyle>
          <a:p>
            <a:r>
              <a:rPr lang="en-US"/>
              <a:t>Click to edit Master title style</a:t>
            </a:r>
            <a:endParaRPr lang="en-US" dirty="0"/>
          </a:p>
        </p:txBody>
      </p:sp>
      <p:sp>
        <p:nvSpPr>
          <p:cNvPr id="20" name="Chart Placeholder 15"/>
          <p:cNvSpPr>
            <a:spLocks noGrp="1"/>
          </p:cNvSpPr>
          <p:nvPr>
            <p:ph type="chart" sz="quarter" idx="14"/>
          </p:nvPr>
        </p:nvSpPr>
        <p:spPr>
          <a:xfrm>
            <a:off x="4719638" y="1723940"/>
            <a:ext cx="3967162" cy="3991059"/>
          </a:xfrm>
        </p:spPr>
        <p:txBody>
          <a:bodyPr rtlCol="0">
            <a:normAutofit/>
          </a:bodyPr>
          <a:lstStyle>
            <a:lvl1pPr>
              <a:defRPr sz="1200" b="0" i="0">
                <a:latin typeface="Arial"/>
                <a:cs typeface="Arial"/>
              </a:defRPr>
            </a:lvl1pPr>
          </a:lstStyle>
          <a:p>
            <a:pPr lvl="0"/>
            <a:endParaRPr lang="en-US" noProof="0" dirty="0"/>
          </a:p>
        </p:txBody>
      </p:sp>
      <p:sp>
        <p:nvSpPr>
          <p:cNvPr id="21" name="Chart Placeholder 15"/>
          <p:cNvSpPr>
            <a:spLocks noGrp="1"/>
          </p:cNvSpPr>
          <p:nvPr>
            <p:ph type="chart" sz="quarter" idx="15"/>
          </p:nvPr>
        </p:nvSpPr>
        <p:spPr>
          <a:xfrm>
            <a:off x="457200" y="1723940"/>
            <a:ext cx="3967162" cy="3991059"/>
          </a:xfrm>
        </p:spPr>
        <p:txBody>
          <a:bodyPr rtlCol="0">
            <a:normAutofit/>
          </a:bodyPr>
          <a:lstStyle>
            <a:lvl1pPr>
              <a:defRPr sz="1200" b="0" i="0">
                <a:latin typeface="Arial"/>
                <a:cs typeface="Arial"/>
              </a:defRPr>
            </a:lvl1pPr>
          </a:lstStyle>
          <a:p>
            <a:pPr lvl="0"/>
            <a:endParaRPr lang="en-US" noProof="0" dirty="0"/>
          </a:p>
        </p:txBody>
      </p:sp>
      <p:sp>
        <p:nvSpPr>
          <p:cNvPr id="8" name="Date Placeholder 3"/>
          <p:cNvSpPr>
            <a:spLocks noGrp="1"/>
          </p:cNvSpPr>
          <p:nvPr>
            <p:ph type="dt" sz="half" idx="16"/>
          </p:nvPr>
        </p:nvSpPr>
        <p:spPr>
          <a:xfrm>
            <a:off x="8016875" y="6416675"/>
            <a:ext cx="581025" cy="441325"/>
          </a:xfrm>
        </p:spPr>
        <p:txBody>
          <a:bodyPr/>
          <a:lstStyle>
            <a:lvl1pPr>
              <a:defRPr sz="700"/>
            </a:lvl1pPr>
          </a:lstStyle>
          <a:p>
            <a:pPr>
              <a:defRPr/>
            </a:pPr>
            <a:endParaRPr lang="en-US"/>
          </a:p>
        </p:txBody>
      </p:sp>
      <p:sp>
        <p:nvSpPr>
          <p:cNvPr id="9" name="Footer Placeholder 4"/>
          <p:cNvSpPr>
            <a:spLocks noGrp="1"/>
          </p:cNvSpPr>
          <p:nvPr>
            <p:ph type="ftr" sz="quarter" idx="17"/>
          </p:nvPr>
        </p:nvSpPr>
        <p:spPr>
          <a:xfrm>
            <a:off x="6961188" y="6416675"/>
            <a:ext cx="1219200" cy="441325"/>
          </a:xfrm>
        </p:spPr>
        <p:txBody>
          <a:bodyPr rIns="0"/>
          <a:lstStyle>
            <a:lvl1pPr>
              <a:defRPr sz="700"/>
            </a:lvl1pPr>
          </a:lstStyle>
          <a:p>
            <a:pPr>
              <a:defRPr/>
            </a:pPr>
            <a:r>
              <a:rPr lang="en-US"/>
              <a:t>Financial Systems Roadmap</a:t>
            </a:r>
          </a:p>
        </p:txBody>
      </p:sp>
      <p:sp>
        <p:nvSpPr>
          <p:cNvPr id="10" name="Slide Number Placeholder 5"/>
          <p:cNvSpPr>
            <a:spLocks noGrp="1"/>
          </p:cNvSpPr>
          <p:nvPr>
            <p:ph type="sldNum" sz="quarter" idx="18"/>
          </p:nvPr>
        </p:nvSpPr>
        <p:spPr>
          <a:xfrm>
            <a:off x="8285163" y="6416675"/>
            <a:ext cx="390525" cy="441325"/>
          </a:xfrm>
        </p:spPr>
        <p:txBody>
          <a:bodyPr rIns="0"/>
          <a:lstStyle>
            <a:lvl1pPr>
              <a:defRPr sz="700"/>
            </a:lvl1pPr>
          </a:lstStyle>
          <a:p>
            <a:pPr>
              <a:defRPr/>
            </a:pPr>
            <a:r>
              <a:rPr lang="en-US"/>
              <a:t>-  </a:t>
            </a:r>
            <a:fld id="{B67C91AE-3AF1-4422-941B-665FF6E79C1C}" type="slidenum">
              <a:rPr lang="en-US"/>
              <a:pPr>
                <a:defRPr/>
              </a:pPr>
              <a:t>‹#›</a:t>
            </a:fld>
            <a:endParaRPr lang="en-US"/>
          </a:p>
        </p:txBody>
      </p:sp>
    </p:spTree>
    <p:extLst>
      <p:ext uri="{BB962C8B-B14F-4D97-AF65-F5344CB8AC3E}">
        <p14:creationId xmlns:p14="http://schemas.microsoft.com/office/powerpoint/2010/main" val="2089509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Title">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1143001" y="2560581"/>
            <a:ext cx="4113213" cy="824841"/>
          </a:xfrm>
          <a:prstGeom prst="rect">
            <a:avLst/>
          </a:prstGeom>
        </p:spPr>
        <p:txBody>
          <a:bodyPr anchor="b" anchorCtr="0">
            <a:spAutoFit/>
          </a:bodyPr>
          <a:lstStyle>
            <a:lvl1pPr>
              <a:lnSpc>
                <a:spcPct val="85000"/>
              </a:lnSpc>
              <a:defRPr sz="2800" b="0" smtClean="0">
                <a:latin typeface="Times New Roman" pitchFamily="18" charset="0"/>
              </a:defRPr>
            </a:lvl1pPr>
          </a:lstStyle>
          <a:p>
            <a:r>
              <a:rPr lang="en-US"/>
              <a:t>Click to edit Master title style</a:t>
            </a:r>
            <a:endParaRPr lang="en-US" dirty="0"/>
          </a:p>
        </p:txBody>
      </p:sp>
      <p:sp>
        <p:nvSpPr>
          <p:cNvPr id="120836" name="Text Placeholder 2"/>
          <p:cNvSpPr>
            <a:spLocks noGrp="1"/>
          </p:cNvSpPr>
          <p:nvPr>
            <p:ph type="subTitle" idx="1"/>
          </p:nvPr>
        </p:nvSpPr>
        <p:spPr bwMode="gray">
          <a:xfrm>
            <a:off x="1143001" y="3689351"/>
            <a:ext cx="4113213" cy="369332"/>
          </a:xfrm>
          <a:prstGeom prst="rect">
            <a:avLst/>
          </a:prstGeom>
        </p:spPr>
        <p:txBody>
          <a:bodyPr>
            <a:spAutoFit/>
          </a:bodyPr>
          <a:lstStyle>
            <a:lvl1pPr>
              <a:lnSpc>
                <a:spcPct val="100000"/>
              </a:lnSpc>
              <a:defRPr sz="1800" b="1" smtClean="0">
                <a:latin typeface="Arial" pitchFamily="34" charset="0"/>
              </a:defRPr>
            </a:lvl1pPr>
          </a:lstStyle>
          <a:p>
            <a:r>
              <a:rPr lang="en-US"/>
              <a:t>Click to edit Master subtitle style</a:t>
            </a:r>
            <a:endParaRPr/>
          </a:p>
        </p:txBody>
      </p:sp>
    </p:spTree>
    <p:extLst>
      <p:ext uri="{BB962C8B-B14F-4D97-AF65-F5344CB8AC3E}">
        <p14:creationId xmlns:p14="http://schemas.microsoft.com/office/powerpoint/2010/main" val="14360056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50127A-77BC-4116-ABAE-432622060221}"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65079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50127A-77BC-4116-ABAE-432622060221}"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413273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50127A-77BC-4116-ABAE-432622060221}"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397500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50127A-77BC-4116-ABAE-432622060221}"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199205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50127A-77BC-4116-ABAE-432622060221}"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386749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0127A-77BC-4116-ABAE-432622060221}"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160075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50127A-77BC-4116-ABAE-432622060221}"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4235152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50127A-77BC-4116-ABAE-432622060221}"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8F785-8E8E-44D0-BF01-6022E9F0A9A1}" type="slidenum">
              <a:rPr lang="en-US" smtClean="0"/>
              <a:t>‹#›</a:t>
            </a:fld>
            <a:endParaRPr lang="en-US"/>
          </a:p>
        </p:txBody>
      </p:sp>
    </p:spTree>
    <p:extLst>
      <p:ext uri="{BB962C8B-B14F-4D97-AF65-F5344CB8AC3E}">
        <p14:creationId xmlns:p14="http://schemas.microsoft.com/office/powerpoint/2010/main" val="3558184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0127A-77BC-4116-ABAE-432622060221}" type="datetimeFigureOut">
              <a:rPr lang="en-US" smtClean="0"/>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8F785-8E8E-44D0-BF01-6022E9F0A9A1}" type="slidenum">
              <a:rPr lang="en-US" smtClean="0"/>
              <a:t>‹#›</a:t>
            </a:fld>
            <a:endParaRPr lang="en-US"/>
          </a:p>
        </p:txBody>
      </p:sp>
    </p:spTree>
    <p:extLst>
      <p:ext uri="{BB962C8B-B14F-4D97-AF65-F5344CB8AC3E}">
        <p14:creationId xmlns:p14="http://schemas.microsoft.com/office/powerpoint/2010/main" val="28101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64"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cid:image008.jpg@01CDAD4E.0CB2530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jpeg"/><Relationship Id="rId7" Type="http://schemas.openxmlformats.org/officeDocument/2006/relationships/image" Target="../media/image14.gif"/><Relationship Id="rId12" Type="http://schemas.openxmlformats.org/officeDocument/2006/relationships/image" Target="../media/image19.png"/><Relationship Id="rId17" Type="http://schemas.openxmlformats.org/officeDocument/2006/relationships/image" Target="../media/image24.gif"/><Relationship Id="rId2" Type="http://schemas.openxmlformats.org/officeDocument/2006/relationships/notesSlide" Target="../notesSlides/notesSlide4.xml"/><Relationship Id="rId16" Type="http://schemas.openxmlformats.org/officeDocument/2006/relationships/image" Target="../media/image23.jpeg"/><Relationship Id="rId1" Type="http://schemas.openxmlformats.org/officeDocument/2006/relationships/slideLayout" Target="../slideLayouts/slideLayout13.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jpeg"/><Relationship Id="rId15" Type="http://schemas.openxmlformats.org/officeDocument/2006/relationships/image" Target="../media/image22.gif"/><Relationship Id="rId10" Type="http://schemas.openxmlformats.org/officeDocument/2006/relationships/image" Target="../media/image17.jpe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0" name="Rectangle 34"/>
          <p:cNvSpPr>
            <a:spLocks noGrp="1"/>
          </p:cNvSpPr>
          <p:nvPr>
            <p:ph type="ctrTitle"/>
          </p:nvPr>
        </p:nvSpPr>
        <p:spPr bwMode="gray">
          <a:xfrm>
            <a:off x="304800" y="762000"/>
            <a:ext cx="5105400" cy="1766637"/>
          </a:xfrm>
        </p:spPr>
        <p:txBody>
          <a:bodyPr/>
          <a:lstStyle/>
          <a:p>
            <a:pPr algn="l"/>
            <a:r>
              <a:rPr lang="en-US" sz="3200" b="1" dirty="0">
                <a:solidFill>
                  <a:schemeClr val="accent1">
                    <a:lumMod val="50000"/>
                  </a:schemeClr>
                </a:solidFill>
              </a:rPr>
              <a:t>Key Considerations for a Successful Implementation of a Large Scale Financial System</a:t>
            </a:r>
          </a:p>
        </p:txBody>
      </p:sp>
      <p:pic>
        <p:nvPicPr>
          <p:cNvPr id="6" name="Picture 5" descr="Description: C:\Users\rjumani\Desktop\New folder\Bckup\Deloitte Pics\Lumaxarts Photostream\Puzzle.jpg"/>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486401" y="1447360"/>
            <a:ext cx="2293144" cy="3910965"/>
          </a:xfrm>
          <a:prstGeom prst="rect">
            <a:avLst/>
          </a:prstGeom>
          <a:noFill/>
          <a:ln>
            <a:noFill/>
          </a:ln>
        </p:spPr>
      </p:pic>
      <p:sp>
        <p:nvSpPr>
          <p:cNvPr id="4" name="Rectangle 34"/>
          <p:cNvSpPr txBox="1">
            <a:spLocks/>
          </p:cNvSpPr>
          <p:nvPr/>
        </p:nvSpPr>
        <p:spPr bwMode="gray">
          <a:xfrm>
            <a:off x="2057400" y="6375535"/>
            <a:ext cx="4572000" cy="406265"/>
          </a:xfrm>
          <a:prstGeom prst="rect">
            <a:avLst/>
          </a:prstGeom>
        </p:spPr>
        <p:txBody>
          <a:bodyPr vert="horz" wrap="square" lIns="91440" tIns="45720" rIns="91440" bIns="45720" rtlCol="0" anchor="b" anchorCtr="0">
            <a:spAutoFit/>
          </a:bodyPr>
          <a:lstStyle>
            <a:lvl1pPr algn="ctr" defTabSz="914400" rtl="0" eaLnBrk="1" latinLnBrk="0" hangingPunct="1">
              <a:lnSpc>
                <a:spcPct val="85000"/>
              </a:lnSpc>
              <a:spcBef>
                <a:spcPct val="0"/>
              </a:spcBef>
              <a:buNone/>
              <a:defRPr sz="2800" b="0" kern="1200" smtClean="0">
                <a:solidFill>
                  <a:schemeClr val="tx1"/>
                </a:solidFill>
                <a:latin typeface="Times New Roman" pitchFamily="18" charset="0"/>
                <a:ea typeface="+mj-ea"/>
                <a:cs typeface="+mj-cs"/>
              </a:defRPr>
            </a:lvl1pPr>
          </a:lstStyle>
          <a:p>
            <a:pPr algn="l"/>
            <a:r>
              <a:rPr lang="en-US" sz="2400" b="1" dirty="0">
                <a:solidFill>
                  <a:schemeClr val="accent1">
                    <a:lumMod val="50000"/>
                  </a:schemeClr>
                </a:solidFill>
              </a:rPr>
              <a:t>Rudolph Daniels / MBA Scripting </a:t>
            </a:r>
          </a:p>
        </p:txBody>
      </p:sp>
    </p:spTree>
    <p:extLst>
      <p:ext uri="{BB962C8B-B14F-4D97-AF65-F5344CB8AC3E}">
        <p14:creationId xmlns:p14="http://schemas.microsoft.com/office/powerpoint/2010/main" val="1198427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54850" y="990600"/>
            <a:ext cx="1893888" cy="808038"/>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dirty="0">
                <a:latin typeface="Arial Black" pitchFamily="34" charset="0"/>
                <a:ea typeface="Arial Unicode MS" pitchFamily="34" charset="-128"/>
                <a:cs typeface="Arial Unicode MS" pitchFamily="34" charset="-128"/>
              </a:rPr>
              <a:t>Evaluating Proposals and Vendors </a:t>
            </a:r>
            <a:br>
              <a:rPr lang="en-US" altLang="en-US" dirty="0">
                <a:solidFill>
                  <a:srgbClr val="FF0000"/>
                </a:solidFill>
                <a:latin typeface="Arial Black" pitchFamily="34" charset="0"/>
                <a:ea typeface="Arial Unicode MS" pitchFamily="34" charset="-128"/>
                <a:cs typeface="Arial Unicode MS" pitchFamily="34" charset="-128"/>
              </a:rPr>
            </a:br>
            <a:r>
              <a:rPr lang="en-US" altLang="en-US" sz="2000" dirty="0">
                <a:ea typeface="Arial Unicode MS" pitchFamily="34" charset="-128"/>
                <a:cs typeface="Arial Unicode MS" pitchFamily="34" charset="-128"/>
              </a:rPr>
              <a:t>Meticulous Selection Process / Unasked Questions</a:t>
            </a:r>
          </a:p>
        </p:txBody>
      </p:sp>
      <p:sp>
        <p:nvSpPr>
          <p:cNvPr id="21" name="AutoShape 3"/>
          <p:cNvSpPr>
            <a:spLocks noChangeArrowheads="1"/>
          </p:cNvSpPr>
          <p:nvPr/>
        </p:nvSpPr>
        <p:spPr bwMode="gray">
          <a:xfrm>
            <a:off x="138113" y="3962400"/>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2" name="AutoShape 3"/>
          <p:cNvSpPr>
            <a:spLocks noChangeArrowheads="1"/>
          </p:cNvSpPr>
          <p:nvPr/>
        </p:nvSpPr>
        <p:spPr bwMode="gray">
          <a:xfrm>
            <a:off x="138113" y="2133600"/>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3" name="Text Box 5"/>
          <p:cNvSpPr txBox="1">
            <a:spLocks noChangeArrowheads="1"/>
          </p:cNvSpPr>
          <p:nvPr/>
        </p:nvSpPr>
        <p:spPr bwMode="gray">
          <a:xfrm>
            <a:off x="1951038" y="3189388"/>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Development of business case processes and presentations as a result of suggesting new technologies from discovery sessions</a:t>
            </a:r>
            <a:endParaRPr lang="de-DE" altLang="en-US" sz="1200" b="0" dirty="0"/>
          </a:p>
        </p:txBody>
      </p:sp>
      <p:sp>
        <p:nvSpPr>
          <p:cNvPr id="24" name="Text Box 6"/>
          <p:cNvSpPr txBox="1">
            <a:spLocks noChangeArrowheads="1"/>
          </p:cNvSpPr>
          <p:nvPr/>
        </p:nvSpPr>
        <p:spPr bwMode="gray">
          <a:xfrm>
            <a:off x="1951038" y="4065122"/>
            <a:ext cx="7192962"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 demonstration of the of recommended technologies with client metadata and data</a:t>
            </a:r>
          </a:p>
          <a:p>
            <a:pPr algn="just" eaLnBrk="1" hangingPunct="1">
              <a:lnSpc>
                <a:spcPct val="90000"/>
              </a:lnSpc>
              <a:spcBef>
                <a:spcPct val="35000"/>
              </a:spcBef>
              <a:buClr>
                <a:srgbClr val="F0AB00"/>
              </a:buClr>
              <a:buSzPct val="80000"/>
              <a:buFont typeface="Wingdings" pitchFamily="2" charset="2"/>
              <a:buChar char="n"/>
            </a:pPr>
            <a:r>
              <a:rPr lang="de-DE" altLang="en-US" sz="1200" b="0" dirty="0"/>
              <a:t>Provide potential data flow architecture given information provided in the RFP	</a:t>
            </a:r>
          </a:p>
        </p:txBody>
      </p:sp>
      <p:sp>
        <p:nvSpPr>
          <p:cNvPr id="25" name="Text Box 8"/>
          <p:cNvSpPr txBox="1">
            <a:spLocks noChangeArrowheads="1"/>
          </p:cNvSpPr>
          <p:nvPr/>
        </p:nvSpPr>
        <p:spPr bwMode="gray">
          <a:xfrm>
            <a:off x="1951038" y="5026126"/>
            <a:ext cx="7018337"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Provide examples of functional and technical documentation from previous clients, therefore, you can examine quality of work and other solutions developed</a:t>
            </a:r>
          </a:p>
        </p:txBody>
      </p:sp>
      <p:sp>
        <p:nvSpPr>
          <p:cNvPr id="26" name="Text Box 24"/>
          <p:cNvSpPr txBox="1">
            <a:spLocks noChangeArrowheads="1"/>
          </p:cNvSpPr>
          <p:nvPr/>
        </p:nvSpPr>
        <p:spPr bwMode="gray">
          <a:xfrm>
            <a:off x="134938" y="30480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Business  Case Process</a:t>
            </a:r>
          </a:p>
        </p:txBody>
      </p:sp>
      <p:sp>
        <p:nvSpPr>
          <p:cNvPr id="27" name="Text Box 24"/>
          <p:cNvSpPr txBox="1">
            <a:spLocks noChangeArrowheads="1"/>
          </p:cNvSpPr>
          <p:nvPr/>
        </p:nvSpPr>
        <p:spPr bwMode="gray">
          <a:xfrm>
            <a:off x="134938" y="21336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Previous Solution Implemented</a:t>
            </a:r>
          </a:p>
        </p:txBody>
      </p:sp>
      <p:sp>
        <p:nvSpPr>
          <p:cNvPr id="28" name="Text Box 24"/>
          <p:cNvSpPr txBox="1">
            <a:spLocks noChangeArrowheads="1"/>
          </p:cNvSpPr>
          <p:nvPr/>
        </p:nvSpPr>
        <p:spPr bwMode="gray">
          <a:xfrm>
            <a:off x="133350" y="3935413"/>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Product Demonstration</a:t>
            </a:r>
          </a:p>
        </p:txBody>
      </p:sp>
      <p:sp>
        <p:nvSpPr>
          <p:cNvPr id="29" name="Text Box 24"/>
          <p:cNvSpPr txBox="1">
            <a:spLocks noChangeArrowheads="1"/>
          </p:cNvSpPr>
          <p:nvPr/>
        </p:nvSpPr>
        <p:spPr bwMode="gray">
          <a:xfrm>
            <a:off x="133350" y="4897437"/>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Client Documentation</a:t>
            </a:r>
          </a:p>
        </p:txBody>
      </p:sp>
      <p:sp>
        <p:nvSpPr>
          <p:cNvPr id="30" name="Text Box 5"/>
          <p:cNvSpPr txBox="1">
            <a:spLocks noChangeArrowheads="1"/>
          </p:cNvSpPr>
          <p:nvPr/>
        </p:nvSpPr>
        <p:spPr bwMode="gray">
          <a:xfrm>
            <a:off x="1951038" y="2375551"/>
            <a:ext cx="7192962"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Assessment of previous solutions implemented and viability of the solution </a:t>
            </a:r>
          </a:p>
        </p:txBody>
      </p:sp>
      <p:sp>
        <p:nvSpPr>
          <p:cNvPr id="32" name="Rectangle 3"/>
          <p:cNvSpPr txBox="1">
            <a:spLocks noChangeArrowheads="1"/>
          </p:cNvSpPr>
          <p:nvPr/>
        </p:nvSpPr>
        <p:spPr bwMode="gray">
          <a:xfrm>
            <a:off x="152400" y="9906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
        <p:nvSpPr>
          <p:cNvPr id="33" name="Text Box 49"/>
          <p:cNvSpPr txBox="1">
            <a:spLocks noChangeArrowheads="1"/>
          </p:cNvSpPr>
          <p:nvPr/>
        </p:nvSpPr>
        <p:spPr bwMode="auto">
          <a:xfrm>
            <a:off x="7193689" y="1098550"/>
            <a:ext cx="1622559" cy="535531"/>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a:lnSpc>
                <a:spcPct val="90000"/>
              </a:lnSpc>
              <a:defRPr/>
            </a:pPr>
            <a:r>
              <a:rPr lang="en-US" sz="1600" dirty="0">
                <a:solidFill>
                  <a:schemeClr val="tx2"/>
                </a:solidFill>
                <a:latin typeface="Arial" charset="0"/>
              </a:rPr>
              <a:t>Intelligence</a:t>
            </a:r>
          </a:p>
          <a:p>
            <a:pPr algn="ctr">
              <a:lnSpc>
                <a:spcPct val="90000"/>
              </a:lnSpc>
              <a:defRPr/>
            </a:pPr>
            <a:r>
              <a:rPr lang="en-US" sz="1600" dirty="0">
                <a:solidFill>
                  <a:schemeClr val="tx2"/>
                </a:solidFill>
                <a:latin typeface="Arial" charset="0"/>
              </a:rPr>
              <a:t>Gathering on SI</a:t>
            </a:r>
          </a:p>
        </p:txBody>
      </p:sp>
      <p:sp>
        <p:nvSpPr>
          <p:cNvPr id="18" name="AutoShape 3"/>
          <p:cNvSpPr>
            <a:spLocks noChangeArrowheads="1"/>
          </p:cNvSpPr>
          <p:nvPr/>
        </p:nvSpPr>
        <p:spPr bwMode="gray">
          <a:xfrm>
            <a:off x="152400" y="5903913"/>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34" name="Text Box 6"/>
          <p:cNvSpPr txBox="1">
            <a:spLocks noChangeArrowheads="1"/>
          </p:cNvSpPr>
          <p:nvPr/>
        </p:nvSpPr>
        <p:spPr bwMode="gray">
          <a:xfrm>
            <a:off x="1965325" y="6122051"/>
            <a:ext cx="7192962"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Attempt to gather intelligence on clients not referenced via resumes submitted for the engagement</a:t>
            </a:r>
            <a:endParaRPr lang="de-DE" altLang="en-US" sz="1200" b="0" dirty="0"/>
          </a:p>
        </p:txBody>
      </p:sp>
      <p:sp>
        <p:nvSpPr>
          <p:cNvPr id="35" name="Text Box 24"/>
          <p:cNvSpPr txBox="1">
            <a:spLocks noChangeArrowheads="1"/>
          </p:cNvSpPr>
          <p:nvPr/>
        </p:nvSpPr>
        <p:spPr bwMode="gray">
          <a:xfrm>
            <a:off x="160337" y="5916612"/>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References</a:t>
            </a:r>
          </a:p>
        </p:txBody>
      </p:sp>
      <p:sp>
        <p:nvSpPr>
          <p:cNvPr id="31"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10</a:t>
            </a:r>
          </a:p>
        </p:txBody>
      </p:sp>
    </p:spTree>
    <p:extLst>
      <p:ext uri="{BB962C8B-B14F-4D97-AF65-F5344CB8AC3E}">
        <p14:creationId xmlns:p14="http://schemas.microsoft.com/office/powerpoint/2010/main" val="3523543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54850" y="990600"/>
            <a:ext cx="1893888" cy="808038"/>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dirty="0">
                <a:latin typeface="Arial Black" pitchFamily="34" charset="0"/>
                <a:ea typeface="Arial Unicode MS" pitchFamily="34" charset="-128"/>
                <a:cs typeface="Arial Unicode MS" pitchFamily="34" charset="-128"/>
              </a:rPr>
              <a:t>Cloud vs On-Premise Environment </a:t>
            </a:r>
            <a:br>
              <a:rPr lang="en-US" altLang="en-US" dirty="0">
                <a:solidFill>
                  <a:srgbClr val="FF0000"/>
                </a:solidFill>
                <a:latin typeface="Arial Black" pitchFamily="34" charset="0"/>
                <a:ea typeface="Arial Unicode MS" pitchFamily="34" charset="-128"/>
                <a:cs typeface="Arial Unicode MS" pitchFamily="34" charset="-128"/>
              </a:rPr>
            </a:br>
            <a:r>
              <a:rPr lang="en-US" altLang="en-US" sz="2000" dirty="0">
                <a:ea typeface="Arial Unicode MS" pitchFamily="34" charset="-128"/>
                <a:cs typeface="Arial" panose="020B0604020202020204" pitchFamily="34" charset="0"/>
              </a:rPr>
              <a:t>Meticulous Selection Process / Unasked Questions</a:t>
            </a:r>
          </a:p>
        </p:txBody>
      </p:sp>
      <p:sp>
        <p:nvSpPr>
          <p:cNvPr id="21" name="AutoShape 3"/>
          <p:cNvSpPr>
            <a:spLocks noChangeArrowheads="1"/>
          </p:cNvSpPr>
          <p:nvPr/>
        </p:nvSpPr>
        <p:spPr bwMode="gray">
          <a:xfrm>
            <a:off x="138113" y="5903913"/>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2" name="AutoShape 3"/>
          <p:cNvSpPr>
            <a:spLocks noChangeArrowheads="1"/>
          </p:cNvSpPr>
          <p:nvPr/>
        </p:nvSpPr>
        <p:spPr bwMode="gray">
          <a:xfrm>
            <a:off x="138113" y="2057400"/>
            <a:ext cx="8847137" cy="9556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3" name="Text Box 5"/>
          <p:cNvSpPr txBox="1">
            <a:spLocks noChangeArrowheads="1"/>
          </p:cNvSpPr>
          <p:nvPr/>
        </p:nvSpPr>
        <p:spPr bwMode="gray">
          <a:xfrm>
            <a:off x="1951038" y="2958557"/>
            <a:ext cx="7192962" cy="107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Determine sensitivity of the financial data for on-premise vs cloud servers </a:t>
            </a:r>
          </a:p>
          <a:p>
            <a:pPr algn="just" eaLnBrk="1" hangingPunct="1">
              <a:lnSpc>
                <a:spcPct val="90000"/>
              </a:lnSpc>
              <a:spcBef>
                <a:spcPct val="35000"/>
              </a:spcBef>
              <a:buClr>
                <a:srgbClr val="F0AB00"/>
              </a:buClr>
              <a:buSzPct val="80000"/>
              <a:buFont typeface="Wingdings" pitchFamily="2" charset="2"/>
              <a:buChar char="n"/>
            </a:pPr>
            <a:r>
              <a:rPr lang="en-US" altLang="en-US" sz="1200" b="0" dirty="0"/>
              <a:t>Assess who has access to client financial data within Oracle Cloud Service Support and how secure is the data</a:t>
            </a:r>
          </a:p>
          <a:p>
            <a:pPr algn="just" eaLnBrk="1" hangingPunct="1">
              <a:lnSpc>
                <a:spcPct val="90000"/>
              </a:lnSpc>
              <a:spcBef>
                <a:spcPct val="35000"/>
              </a:spcBef>
              <a:buClr>
                <a:srgbClr val="F0AB00"/>
              </a:buClr>
              <a:buSzPct val="80000"/>
              <a:buFont typeface="Wingdings" pitchFamily="2" charset="2"/>
              <a:buChar char="n"/>
            </a:pPr>
            <a:r>
              <a:rPr lang="en-US" altLang="en-US" sz="1200" b="0" dirty="0"/>
              <a:t>Obtain recommendation from IT Security Team and inquire with other private and public entities </a:t>
            </a:r>
            <a:endParaRPr lang="de-DE" altLang="en-US" sz="1200" b="0" dirty="0"/>
          </a:p>
        </p:txBody>
      </p:sp>
      <p:sp>
        <p:nvSpPr>
          <p:cNvPr id="24" name="Text Box 6"/>
          <p:cNvSpPr txBox="1">
            <a:spLocks noChangeArrowheads="1"/>
          </p:cNvSpPr>
          <p:nvPr/>
        </p:nvSpPr>
        <p:spPr bwMode="gray">
          <a:xfrm>
            <a:off x="1951038" y="6112526"/>
            <a:ext cx="7192962"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Assess the cost differential in license cost between on-premise vs cloud applications</a:t>
            </a:r>
          </a:p>
        </p:txBody>
      </p:sp>
      <p:sp>
        <p:nvSpPr>
          <p:cNvPr id="25" name="Text Box 8"/>
          <p:cNvSpPr txBox="1">
            <a:spLocks noChangeArrowheads="1"/>
          </p:cNvSpPr>
          <p:nvPr/>
        </p:nvSpPr>
        <p:spPr bwMode="gray">
          <a:xfrm>
            <a:off x="1951038" y="4929761"/>
            <a:ext cx="7018337" cy="84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Assess if a Hybrid Approach will meet the clients infrastruture and application architecture requirements</a:t>
            </a:r>
          </a:p>
          <a:p>
            <a:pPr algn="just" eaLnBrk="1" hangingPunct="1">
              <a:lnSpc>
                <a:spcPct val="90000"/>
              </a:lnSpc>
              <a:spcBef>
                <a:spcPct val="35000"/>
              </a:spcBef>
              <a:buClr>
                <a:srgbClr val="F0AB00"/>
              </a:buClr>
              <a:buSzPct val="80000"/>
              <a:buFont typeface="Wingdings" pitchFamily="2" charset="2"/>
              <a:buChar char="n"/>
            </a:pPr>
            <a:r>
              <a:rPr lang="de-DE" altLang="en-US" sz="1200" b="0" dirty="0"/>
              <a:t>Assess the long term viability of a Hybrid Application Approach</a:t>
            </a:r>
          </a:p>
        </p:txBody>
      </p:sp>
      <p:sp>
        <p:nvSpPr>
          <p:cNvPr id="26" name="Text Box 24"/>
          <p:cNvSpPr txBox="1">
            <a:spLocks noChangeArrowheads="1"/>
          </p:cNvSpPr>
          <p:nvPr/>
        </p:nvSpPr>
        <p:spPr bwMode="gray">
          <a:xfrm>
            <a:off x="134938" y="30480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Sensitivity of Information</a:t>
            </a:r>
          </a:p>
        </p:txBody>
      </p:sp>
      <p:sp>
        <p:nvSpPr>
          <p:cNvPr id="27" name="Text Box 24"/>
          <p:cNvSpPr txBox="1">
            <a:spLocks noChangeArrowheads="1"/>
          </p:cNvSpPr>
          <p:nvPr/>
        </p:nvSpPr>
        <p:spPr bwMode="gray">
          <a:xfrm>
            <a:off x="134938" y="2057400"/>
            <a:ext cx="1744662" cy="9413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Long Term Financial Cost</a:t>
            </a:r>
          </a:p>
        </p:txBody>
      </p:sp>
      <p:sp>
        <p:nvSpPr>
          <p:cNvPr id="29" name="Text Box 24"/>
          <p:cNvSpPr txBox="1">
            <a:spLocks noChangeArrowheads="1"/>
          </p:cNvSpPr>
          <p:nvPr/>
        </p:nvSpPr>
        <p:spPr bwMode="gray">
          <a:xfrm>
            <a:off x="133350" y="4953000"/>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Hybrid Application Approach</a:t>
            </a:r>
          </a:p>
        </p:txBody>
      </p:sp>
      <p:sp>
        <p:nvSpPr>
          <p:cNvPr id="32" name="Rectangle 3"/>
          <p:cNvSpPr txBox="1">
            <a:spLocks noChangeArrowheads="1"/>
          </p:cNvSpPr>
          <p:nvPr/>
        </p:nvSpPr>
        <p:spPr bwMode="gray">
          <a:xfrm>
            <a:off x="152400" y="9906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p:txBody>
      </p:sp>
      <p:sp>
        <p:nvSpPr>
          <p:cNvPr id="33" name="Text Box 49"/>
          <p:cNvSpPr txBox="1">
            <a:spLocks noChangeArrowheads="1"/>
          </p:cNvSpPr>
          <p:nvPr/>
        </p:nvSpPr>
        <p:spPr bwMode="auto">
          <a:xfrm>
            <a:off x="7475017" y="1098550"/>
            <a:ext cx="1059906" cy="535531"/>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a:lnSpc>
                <a:spcPct val="90000"/>
              </a:lnSpc>
              <a:defRPr/>
            </a:pPr>
            <a:r>
              <a:rPr lang="en-US" sz="1600" dirty="0">
                <a:solidFill>
                  <a:schemeClr val="tx2"/>
                </a:solidFill>
                <a:latin typeface="Arial" charset="0"/>
              </a:rPr>
              <a:t>Financial </a:t>
            </a:r>
          </a:p>
          <a:p>
            <a:pPr algn="ctr">
              <a:lnSpc>
                <a:spcPct val="90000"/>
              </a:lnSpc>
              <a:defRPr/>
            </a:pPr>
            <a:r>
              <a:rPr lang="en-US" sz="1600" dirty="0">
                <a:solidFill>
                  <a:schemeClr val="tx2"/>
                </a:solidFill>
                <a:latin typeface="Arial" charset="0"/>
              </a:rPr>
              <a:t>Impact</a:t>
            </a:r>
          </a:p>
        </p:txBody>
      </p:sp>
      <p:sp>
        <p:nvSpPr>
          <p:cNvPr id="18" name="Text Box 24"/>
          <p:cNvSpPr txBox="1">
            <a:spLocks noChangeArrowheads="1"/>
          </p:cNvSpPr>
          <p:nvPr/>
        </p:nvSpPr>
        <p:spPr bwMode="gray">
          <a:xfrm>
            <a:off x="160337" y="5916612"/>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License Cost</a:t>
            </a:r>
          </a:p>
        </p:txBody>
      </p:sp>
      <p:sp>
        <p:nvSpPr>
          <p:cNvPr id="34" name="AutoShape 3"/>
          <p:cNvSpPr>
            <a:spLocks noChangeArrowheads="1"/>
          </p:cNvSpPr>
          <p:nvPr/>
        </p:nvSpPr>
        <p:spPr bwMode="gray">
          <a:xfrm>
            <a:off x="152400" y="3962400"/>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35" name="Text Box 5"/>
          <p:cNvSpPr txBox="1">
            <a:spLocks noChangeArrowheads="1"/>
          </p:cNvSpPr>
          <p:nvPr/>
        </p:nvSpPr>
        <p:spPr bwMode="gray">
          <a:xfrm>
            <a:off x="1965325" y="4128151"/>
            <a:ext cx="7192962"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Assess the current and future variance of any functionality between on-premise vs cloud applications</a:t>
            </a:r>
          </a:p>
        </p:txBody>
      </p:sp>
      <p:sp>
        <p:nvSpPr>
          <p:cNvPr id="36" name="Text Box 24"/>
          <p:cNvSpPr txBox="1">
            <a:spLocks noChangeArrowheads="1"/>
          </p:cNvSpPr>
          <p:nvPr/>
        </p:nvSpPr>
        <p:spPr bwMode="gray">
          <a:xfrm>
            <a:off x="133350" y="3962400"/>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 Assessment of Functionality</a:t>
            </a:r>
          </a:p>
        </p:txBody>
      </p:sp>
      <p:sp>
        <p:nvSpPr>
          <p:cNvPr id="28"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11</a:t>
            </a:r>
          </a:p>
        </p:txBody>
      </p:sp>
      <p:sp>
        <p:nvSpPr>
          <p:cNvPr id="31" name="Text Box 5"/>
          <p:cNvSpPr txBox="1">
            <a:spLocks noChangeArrowheads="1"/>
          </p:cNvSpPr>
          <p:nvPr/>
        </p:nvSpPr>
        <p:spPr bwMode="gray">
          <a:xfrm>
            <a:off x="1951038" y="1896472"/>
            <a:ext cx="7192962" cy="125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140" b="0" dirty="0"/>
              <a:t>Perform financial analysis on purchasing on-premise hardware vs cloud servers</a:t>
            </a:r>
          </a:p>
          <a:p>
            <a:pPr algn="just" eaLnBrk="1" hangingPunct="1">
              <a:lnSpc>
                <a:spcPct val="90000"/>
              </a:lnSpc>
              <a:spcBef>
                <a:spcPct val="35000"/>
              </a:spcBef>
              <a:buClr>
                <a:srgbClr val="F0AB00"/>
              </a:buClr>
              <a:buSzPct val="80000"/>
              <a:buFont typeface="Wingdings" pitchFamily="2" charset="2"/>
              <a:buChar char="n"/>
            </a:pPr>
            <a:r>
              <a:rPr lang="en-US" altLang="en-US" sz="1140" b="0" dirty="0"/>
              <a:t>Assess additional hidden future cost for the next 3,5,7 &amp; 10 years for on-premise vs cloud services</a:t>
            </a:r>
          </a:p>
          <a:p>
            <a:pPr algn="just" eaLnBrk="1" hangingPunct="1">
              <a:lnSpc>
                <a:spcPct val="90000"/>
              </a:lnSpc>
              <a:spcBef>
                <a:spcPct val="35000"/>
              </a:spcBef>
              <a:buClr>
                <a:srgbClr val="F0AB00"/>
              </a:buClr>
              <a:buSzPct val="80000"/>
              <a:buFont typeface="Wingdings" pitchFamily="2" charset="2"/>
              <a:buChar char="n"/>
            </a:pPr>
            <a:r>
              <a:rPr lang="en-US" altLang="en-US" sz="1140" b="0" dirty="0"/>
              <a:t>Assess licensing cost on purchasing on-premise vs cloud servers</a:t>
            </a:r>
          </a:p>
          <a:p>
            <a:pPr algn="just" eaLnBrk="1" hangingPunct="1">
              <a:lnSpc>
                <a:spcPct val="90000"/>
              </a:lnSpc>
              <a:spcBef>
                <a:spcPct val="35000"/>
              </a:spcBef>
              <a:buClr>
                <a:srgbClr val="F0AB00"/>
              </a:buClr>
              <a:buSzPct val="80000"/>
              <a:buFont typeface="Wingdings" pitchFamily="2" charset="2"/>
              <a:buChar char="n"/>
            </a:pPr>
            <a:r>
              <a:rPr lang="en-US" altLang="en-US" sz="1140" b="0" dirty="0"/>
              <a:t>Perform the necessary due diligence by reaching out to similar corporate or government entities on the pro &amp; cons of each option financially</a:t>
            </a:r>
          </a:p>
        </p:txBody>
      </p:sp>
    </p:spTree>
    <p:extLst>
      <p:ext uri="{BB962C8B-B14F-4D97-AF65-F5344CB8AC3E}">
        <p14:creationId xmlns:p14="http://schemas.microsoft.com/office/powerpoint/2010/main" val="2536698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10400" y="1143000"/>
            <a:ext cx="2090738" cy="948180"/>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dirty="0">
                <a:latin typeface="Arial Black" pitchFamily="34" charset="0"/>
                <a:ea typeface="Arial Unicode MS" pitchFamily="34" charset="-128"/>
                <a:cs typeface="Arial Unicode MS" pitchFamily="34" charset="-128"/>
              </a:rPr>
              <a:t>Project Manager</a:t>
            </a:r>
            <a:br>
              <a:rPr lang="en-US" altLang="en-US" dirty="0">
                <a:solidFill>
                  <a:srgbClr val="FF0000"/>
                </a:solidFill>
                <a:latin typeface="Arial Black" pitchFamily="34" charset="0"/>
                <a:ea typeface="Arial Unicode MS" pitchFamily="34" charset="-128"/>
                <a:cs typeface="Arial Unicode MS" pitchFamily="34" charset="-128"/>
              </a:rPr>
            </a:br>
            <a:r>
              <a:rPr lang="en-US" altLang="en-US" sz="2000" dirty="0">
                <a:ea typeface="Arial Unicode MS" pitchFamily="34" charset="-128"/>
                <a:cs typeface="Arial Unicode MS" pitchFamily="34" charset="-128"/>
              </a:rPr>
              <a:t>Business Acumen / Technological Sound</a:t>
            </a:r>
          </a:p>
        </p:txBody>
      </p:sp>
      <p:sp>
        <p:nvSpPr>
          <p:cNvPr id="21" name="AutoShape 3"/>
          <p:cNvSpPr>
            <a:spLocks noChangeArrowheads="1"/>
          </p:cNvSpPr>
          <p:nvPr/>
        </p:nvSpPr>
        <p:spPr bwMode="gray">
          <a:xfrm>
            <a:off x="138113" y="4227513"/>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2" name="AutoShape 3"/>
          <p:cNvSpPr>
            <a:spLocks noChangeArrowheads="1"/>
          </p:cNvSpPr>
          <p:nvPr/>
        </p:nvSpPr>
        <p:spPr bwMode="gray">
          <a:xfrm>
            <a:off x="138113" y="2286000"/>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3" name="Text Box 5"/>
          <p:cNvSpPr txBox="1">
            <a:spLocks noChangeArrowheads="1"/>
          </p:cNvSpPr>
          <p:nvPr/>
        </p:nvSpPr>
        <p:spPr bwMode="gray">
          <a:xfrm>
            <a:off x="1981200" y="3429202"/>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In depth knowledge of the technology, therefore, you can advise the business and lead the development team successfully through the implementation</a:t>
            </a:r>
            <a:endParaRPr lang="de-DE" altLang="en-US" sz="1200" b="0" dirty="0"/>
          </a:p>
        </p:txBody>
      </p:sp>
      <p:sp>
        <p:nvSpPr>
          <p:cNvPr id="24" name="Text Box 6"/>
          <p:cNvSpPr txBox="1">
            <a:spLocks noChangeArrowheads="1"/>
          </p:cNvSpPr>
          <p:nvPr/>
        </p:nvSpPr>
        <p:spPr bwMode="gray">
          <a:xfrm>
            <a:off x="1951038" y="4355407"/>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Seasoned professional who has the business acumen and the ability to intergrate the disparate teams into one organization</a:t>
            </a:r>
          </a:p>
        </p:txBody>
      </p:sp>
      <p:sp>
        <p:nvSpPr>
          <p:cNvPr id="25" name="Text Box 8"/>
          <p:cNvSpPr txBox="1">
            <a:spLocks noChangeArrowheads="1"/>
          </p:cNvSpPr>
          <p:nvPr/>
        </p:nvSpPr>
        <p:spPr bwMode="gray">
          <a:xfrm>
            <a:off x="1951038" y="5295452"/>
            <a:ext cx="7018337"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Seasonal professional who understands the technical nuausiannce of developmenting the applications, therefore, they can understands the tasks assoicated with the developers and can review their work product before delivery to client</a:t>
            </a:r>
          </a:p>
        </p:txBody>
      </p:sp>
      <p:sp>
        <p:nvSpPr>
          <p:cNvPr id="26" name="Text Box 24"/>
          <p:cNvSpPr txBox="1">
            <a:spLocks noChangeArrowheads="1"/>
          </p:cNvSpPr>
          <p:nvPr/>
        </p:nvSpPr>
        <p:spPr bwMode="gray">
          <a:xfrm>
            <a:off x="134938" y="3249613"/>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Product Knowledge</a:t>
            </a:r>
          </a:p>
        </p:txBody>
      </p:sp>
      <p:sp>
        <p:nvSpPr>
          <p:cNvPr id="27" name="Text Box 24"/>
          <p:cNvSpPr txBox="1">
            <a:spLocks noChangeArrowheads="1"/>
          </p:cNvSpPr>
          <p:nvPr/>
        </p:nvSpPr>
        <p:spPr bwMode="gray">
          <a:xfrm>
            <a:off x="134938" y="2263776"/>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Client  Ready Deliverables</a:t>
            </a:r>
          </a:p>
        </p:txBody>
      </p:sp>
      <p:sp>
        <p:nvSpPr>
          <p:cNvPr id="28" name="Text Box 24"/>
          <p:cNvSpPr txBox="1">
            <a:spLocks noChangeArrowheads="1"/>
          </p:cNvSpPr>
          <p:nvPr/>
        </p:nvSpPr>
        <p:spPr bwMode="gray">
          <a:xfrm>
            <a:off x="133350" y="4227513"/>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Business Experience</a:t>
            </a:r>
          </a:p>
        </p:txBody>
      </p:sp>
      <p:sp>
        <p:nvSpPr>
          <p:cNvPr id="29" name="Text Box 24"/>
          <p:cNvSpPr txBox="1">
            <a:spLocks noChangeArrowheads="1"/>
          </p:cNvSpPr>
          <p:nvPr/>
        </p:nvSpPr>
        <p:spPr bwMode="gray">
          <a:xfrm>
            <a:off x="133350" y="5230812"/>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Development Experience</a:t>
            </a:r>
          </a:p>
        </p:txBody>
      </p:sp>
      <p:sp>
        <p:nvSpPr>
          <p:cNvPr id="30" name="Text Box 5"/>
          <p:cNvSpPr txBox="1">
            <a:spLocks noChangeArrowheads="1"/>
          </p:cNvSpPr>
          <p:nvPr/>
        </p:nvSpPr>
        <p:spPr bwMode="gray">
          <a:xfrm>
            <a:off x="1951038" y="2010119"/>
            <a:ext cx="7192962" cy="146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endParaRPr lang="en-US" altLang="en-US" sz="1200" b="0" dirty="0"/>
          </a:p>
          <a:p>
            <a:pPr algn="just" eaLnBrk="1" hangingPunct="1">
              <a:lnSpc>
                <a:spcPct val="90000"/>
              </a:lnSpc>
              <a:spcBef>
                <a:spcPct val="35000"/>
              </a:spcBef>
              <a:buClr>
                <a:srgbClr val="F0AB00"/>
              </a:buClr>
              <a:buSzPct val="80000"/>
              <a:buFont typeface="Wingdings" pitchFamily="2" charset="2"/>
              <a:buChar char="n"/>
            </a:pPr>
            <a:r>
              <a:rPr lang="en-US" altLang="en-US" sz="1200" b="0" dirty="0"/>
              <a:t>Assess capabilities of delivering client ready documents that have been well vetted, error free,  before delivering to the business</a:t>
            </a:r>
          </a:p>
          <a:p>
            <a:pPr algn="just" eaLnBrk="1" hangingPunct="1">
              <a:lnSpc>
                <a:spcPct val="90000"/>
              </a:lnSpc>
              <a:spcBef>
                <a:spcPct val="35000"/>
              </a:spcBef>
              <a:buClr>
                <a:srgbClr val="F0AB00"/>
              </a:buClr>
              <a:buSzPct val="80000"/>
              <a:buFont typeface="Wingdings" pitchFamily="2" charset="2"/>
              <a:buChar char="n"/>
            </a:pPr>
            <a:r>
              <a:rPr lang="en-US" altLang="en-US" sz="1200" b="0" dirty="0"/>
              <a:t>Ability to review deliverables from the development team that resolve the business quandary, development work, presentations, business cases before delivery to the business</a:t>
            </a:r>
          </a:p>
          <a:p>
            <a:pPr algn="just" eaLnBrk="1" hangingPunct="1">
              <a:lnSpc>
                <a:spcPct val="90000"/>
              </a:lnSpc>
              <a:spcBef>
                <a:spcPct val="35000"/>
              </a:spcBef>
              <a:buClr>
                <a:srgbClr val="F0AB00"/>
              </a:buClr>
              <a:buSzPct val="80000"/>
              <a:buFont typeface="Wingdings" pitchFamily="2" charset="2"/>
              <a:buChar char="n"/>
            </a:pPr>
            <a:endParaRPr lang="en-US" altLang="en-US" sz="1200" b="0" dirty="0"/>
          </a:p>
        </p:txBody>
      </p:sp>
      <p:sp>
        <p:nvSpPr>
          <p:cNvPr id="32" name="Rectangle 3"/>
          <p:cNvSpPr txBox="1">
            <a:spLocks noChangeArrowheads="1"/>
          </p:cNvSpPr>
          <p:nvPr/>
        </p:nvSpPr>
        <p:spPr bwMode="gray">
          <a:xfrm>
            <a:off x="152400" y="1150938"/>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
        <p:nvSpPr>
          <p:cNvPr id="33" name="Text Box 49"/>
          <p:cNvSpPr txBox="1">
            <a:spLocks noChangeArrowheads="1"/>
          </p:cNvSpPr>
          <p:nvPr/>
        </p:nvSpPr>
        <p:spPr bwMode="auto">
          <a:xfrm>
            <a:off x="7010400" y="1174750"/>
            <a:ext cx="2188314" cy="75713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lnSpc>
                <a:spcPct val="90000"/>
              </a:lnSpc>
              <a:defRPr/>
            </a:pPr>
            <a:r>
              <a:rPr lang="en-US" sz="1600" dirty="0">
                <a:solidFill>
                  <a:schemeClr val="tx2"/>
                </a:solidFill>
                <a:latin typeface="Arial" charset="0"/>
              </a:rPr>
              <a:t>Ability to Lead the Client &amp; Development Team</a:t>
            </a:r>
          </a:p>
        </p:txBody>
      </p:sp>
      <p:sp>
        <p:nvSpPr>
          <p:cNvPr id="16"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12</a:t>
            </a:r>
          </a:p>
        </p:txBody>
      </p:sp>
    </p:spTree>
    <p:extLst>
      <p:ext uri="{BB962C8B-B14F-4D97-AF65-F5344CB8AC3E}">
        <p14:creationId xmlns:p14="http://schemas.microsoft.com/office/powerpoint/2010/main" val="1694565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ric-pauls-power-mac-g5.local\desktop\Graphic Tank\color fade.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350" y="2119313"/>
            <a:ext cx="354488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Eric-pauls-power-mac-g5.local\desktop\Graphic Tank\BPP.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0350" y="3878263"/>
            <a:ext cx="354647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Eric-pauls-power-mac-g5.local\desktop\Graphic Tank\ring top.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063" y="2044700"/>
            <a:ext cx="3560762"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46"/>
          <p:cNvGrpSpPr>
            <a:grpSpLocks/>
          </p:cNvGrpSpPr>
          <p:nvPr/>
        </p:nvGrpSpPr>
        <p:grpSpPr bwMode="auto">
          <a:xfrm>
            <a:off x="184150" y="1212850"/>
            <a:ext cx="3829050" cy="1887538"/>
            <a:chOff x="184150" y="1212850"/>
            <a:chExt cx="3829205" cy="1887538"/>
          </a:xfrm>
        </p:grpSpPr>
        <p:sp>
          <p:nvSpPr>
            <p:cNvPr id="7" name="Freeform 6"/>
            <p:cNvSpPr/>
            <p:nvPr/>
          </p:nvSpPr>
          <p:spPr bwMode="auto">
            <a:xfrm flipH="1">
              <a:off x="2603598" y="1225550"/>
              <a:ext cx="1409757" cy="1858963"/>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425388"/>
                <a:gd name="connsiteX1" fmla="*/ 0 w 1524000"/>
                <a:gd name="connsiteY1" fmla="*/ 618564 h 1425388"/>
                <a:gd name="connsiteX2" fmla="*/ 663388 w 1524000"/>
                <a:gd name="connsiteY2" fmla="*/ 1264023 h 1425388"/>
                <a:gd name="connsiteX3" fmla="*/ 1524000 w 1524000"/>
                <a:gd name="connsiteY3" fmla="*/ 1425388 h 1425388"/>
                <a:gd name="connsiteX4" fmla="*/ 1497106 w 1524000"/>
                <a:gd name="connsiteY4" fmla="*/ 0 h 1425388"/>
                <a:gd name="connsiteX0" fmla="*/ 1497106 w 1524000"/>
                <a:gd name="connsiteY0" fmla="*/ 0 h 1801906"/>
                <a:gd name="connsiteX1" fmla="*/ 0 w 1524000"/>
                <a:gd name="connsiteY1" fmla="*/ 995082 h 1801906"/>
                <a:gd name="connsiteX2" fmla="*/ 663388 w 1524000"/>
                <a:gd name="connsiteY2" fmla="*/ 1640541 h 1801906"/>
                <a:gd name="connsiteX3" fmla="*/ 1524000 w 1524000"/>
                <a:gd name="connsiteY3" fmla="*/ 1801906 h 1801906"/>
                <a:gd name="connsiteX4" fmla="*/ 1497106 w 1524000"/>
                <a:gd name="connsiteY4" fmla="*/ 0 h 1801906"/>
                <a:gd name="connsiteX0" fmla="*/ 1497106 w 1524000"/>
                <a:gd name="connsiteY0" fmla="*/ 0 h 1640541"/>
                <a:gd name="connsiteX1" fmla="*/ 0 w 1524000"/>
                <a:gd name="connsiteY1" fmla="*/ 995082 h 1640541"/>
                <a:gd name="connsiteX2" fmla="*/ 663388 w 1524000"/>
                <a:gd name="connsiteY2" fmla="*/ 1640541 h 1640541"/>
                <a:gd name="connsiteX3" fmla="*/ 1524000 w 1524000"/>
                <a:gd name="connsiteY3" fmla="*/ 1488141 h 1640541"/>
                <a:gd name="connsiteX4" fmla="*/ 1497106 w 1524000"/>
                <a:gd name="connsiteY4" fmla="*/ 0 h 1640541"/>
                <a:gd name="connsiteX0" fmla="*/ 1497106 w 1524000"/>
                <a:gd name="connsiteY0" fmla="*/ 0 h 1810871"/>
                <a:gd name="connsiteX1" fmla="*/ 0 w 1524000"/>
                <a:gd name="connsiteY1" fmla="*/ 995082 h 1810871"/>
                <a:gd name="connsiteX2" fmla="*/ 663388 w 1524000"/>
                <a:gd name="connsiteY2" fmla="*/ 1640541 h 1810871"/>
                <a:gd name="connsiteX3" fmla="*/ 1524000 w 1524000"/>
                <a:gd name="connsiteY3" fmla="*/ 1810871 h 1810871"/>
                <a:gd name="connsiteX4" fmla="*/ 1497106 w 1524000"/>
                <a:gd name="connsiteY4" fmla="*/ 0 h 1810871"/>
                <a:gd name="connsiteX0" fmla="*/ 1497106 w 4029696"/>
                <a:gd name="connsiteY0" fmla="*/ 0 h 1640542"/>
                <a:gd name="connsiteX1" fmla="*/ 0 w 4029696"/>
                <a:gd name="connsiteY1" fmla="*/ 995082 h 1640542"/>
                <a:gd name="connsiteX2" fmla="*/ 663388 w 4029696"/>
                <a:gd name="connsiteY2" fmla="*/ 1640541 h 1640542"/>
                <a:gd name="connsiteX3" fmla="*/ 4029696 w 4029696"/>
                <a:gd name="connsiteY3" fmla="*/ 1587646 h 1640542"/>
                <a:gd name="connsiteX4" fmla="*/ 1497106 w 4029696"/>
                <a:gd name="connsiteY4" fmla="*/ 0 h 1640542"/>
                <a:gd name="connsiteX0" fmla="*/ 1497106 w 3795311"/>
                <a:gd name="connsiteY0" fmla="*/ 0 h 1640541"/>
                <a:gd name="connsiteX1" fmla="*/ 0 w 3795311"/>
                <a:gd name="connsiteY1" fmla="*/ 995082 h 1640541"/>
                <a:gd name="connsiteX2" fmla="*/ 663388 w 3795311"/>
                <a:gd name="connsiteY2" fmla="*/ 1640541 h 1640541"/>
                <a:gd name="connsiteX3" fmla="*/ 3795311 w 3795311"/>
                <a:gd name="connsiteY3" fmla="*/ 1442550 h 1640541"/>
                <a:gd name="connsiteX4" fmla="*/ 1497106 w 3795311"/>
                <a:gd name="connsiteY4" fmla="*/ 0 h 1640541"/>
                <a:gd name="connsiteX0" fmla="*/ 1497106 w 4130147"/>
                <a:gd name="connsiteY0" fmla="*/ 0 h 1640541"/>
                <a:gd name="connsiteX1" fmla="*/ 0 w 4130147"/>
                <a:gd name="connsiteY1" fmla="*/ 995082 h 1640541"/>
                <a:gd name="connsiteX2" fmla="*/ 663388 w 4130147"/>
                <a:gd name="connsiteY2" fmla="*/ 1640541 h 1640541"/>
                <a:gd name="connsiteX3" fmla="*/ 4130147 w 4130147"/>
                <a:gd name="connsiteY3" fmla="*/ 1548582 h 1640541"/>
                <a:gd name="connsiteX4" fmla="*/ 1497106 w 4130147"/>
                <a:gd name="connsiteY4" fmla="*/ 0 h 1640541"/>
                <a:gd name="connsiteX0" fmla="*/ 1497106 w 4130147"/>
                <a:gd name="connsiteY0" fmla="*/ 0 h 2148377"/>
                <a:gd name="connsiteX1" fmla="*/ 0 w 4130147"/>
                <a:gd name="connsiteY1" fmla="*/ 1502918 h 2148377"/>
                <a:gd name="connsiteX2" fmla="*/ 663388 w 4130147"/>
                <a:gd name="connsiteY2" fmla="*/ 2148377 h 2148377"/>
                <a:gd name="connsiteX3" fmla="*/ 4130147 w 4130147"/>
                <a:gd name="connsiteY3" fmla="*/ 2056418 h 2148377"/>
                <a:gd name="connsiteX4" fmla="*/ 1497106 w 4130147"/>
                <a:gd name="connsiteY4" fmla="*/ 0 h 2148377"/>
                <a:gd name="connsiteX0" fmla="*/ 1497106 w 4130147"/>
                <a:gd name="connsiteY0" fmla="*/ 0 h 2008971"/>
                <a:gd name="connsiteX1" fmla="*/ 0 w 4130147"/>
                <a:gd name="connsiteY1" fmla="*/ 1363512 h 2008971"/>
                <a:gd name="connsiteX2" fmla="*/ 663388 w 4130147"/>
                <a:gd name="connsiteY2" fmla="*/ 2008971 h 2008971"/>
                <a:gd name="connsiteX3" fmla="*/ 4130147 w 4130147"/>
                <a:gd name="connsiteY3" fmla="*/ 1917012 h 2008971"/>
                <a:gd name="connsiteX4" fmla="*/ 1497106 w 4130147"/>
                <a:gd name="connsiteY4" fmla="*/ 0 h 2008971"/>
                <a:gd name="connsiteX0" fmla="*/ 1497106 w 1581009"/>
                <a:gd name="connsiteY0" fmla="*/ 0 h 2056418"/>
                <a:gd name="connsiteX1" fmla="*/ 0 w 1581009"/>
                <a:gd name="connsiteY1" fmla="*/ 1363512 h 2056418"/>
                <a:gd name="connsiteX2" fmla="*/ 663388 w 1581009"/>
                <a:gd name="connsiteY2" fmla="*/ 2008971 h 2056418"/>
                <a:gd name="connsiteX3" fmla="*/ 1581009 w 1581009"/>
                <a:gd name="connsiteY3" fmla="*/ 2056418 h 2056418"/>
                <a:gd name="connsiteX4" fmla="*/ 1497106 w 1581009"/>
                <a:gd name="connsiteY4" fmla="*/ 0 h 2056418"/>
                <a:gd name="connsiteX0" fmla="*/ 1955154 w 1955154"/>
                <a:gd name="connsiteY0" fmla="*/ 0 h 1907055"/>
                <a:gd name="connsiteX1" fmla="*/ 0 w 1955154"/>
                <a:gd name="connsiteY1" fmla="*/ 1214149 h 1907055"/>
                <a:gd name="connsiteX2" fmla="*/ 663388 w 1955154"/>
                <a:gd name="connsiteY2" fmla="*/ 1859608 h 1907055"/>
                <a:gd name="connsiteX3" fmla="*/ 1581009 w 1955154"/>
                <a:gd name="connsiteY3" fmla="*/ 1907055 h 1907055"/>
                <a:gd name="connsiteX4" fmla="*/ 1955154 w 1955154"/>
                <a:gd name="connsiteY4" fmla="*/ 0 h 1907055"/>
                <a:gd name="connsiteX0" fmla="*/ 1586724 w 1586724"/>
                <a:gd name="connsiteY0" fmla="*/ 0 h 2056418"/>
                <a:gd name="connsiteX1" fmla="*/ 0 w 1586724"/>
                <a:gd name="connsiteY1" fmla="*/ 1363512 h 2056418"/>
                <a:gd name="connsiteX2" fmla="*/ 663388 w 1586724"/>
                <a:gd name="connsiteY2" fmla="*/ 2008971 h 2056418"/>
                <a:gd name="connsiteX3" fmla="*/ 1581009 w 1586724"/>
                <a:gd name="connsiteY3" fmla="*/ 2056418 h 2056418"/>
                <a:gd name="connsiteX4" fmla="*/ 1586724 w 1586724"/>
                <a:gd name="connsiteY4" fmla="*/ 0 h 2056418"/>
                <a:gd name="connsiteX0" fmla="*/ 1586724 w 1586724"/>
                <a:gd name="connsiteY0" fmla="*/ 0 h 1777606"/>
                <a:gd name="connsiteX1" fmla="*/ 0 w 1586724"/>
                <a:gd name="connsiteY1" fmla="*/ 1084700 h 1777606"/>
                <a:gd name="connsiteX2" fmla="*/ 663388 w 1586724"/>
                <a:gd name="connsiteY2" fmla="*/ 1730159 h 1777606"/>
                <a:gd name="connsiteX3" fmla="*/ 1581009 w 1586724"/>
                <a:gd name="connsiteY3" fmla="*/ 1777606 h 1777606"/>
                <a:gd name="connsiteX4" fmla="*/ 1586724 w 1586724"/>
                <a:gd name="connsiteY4" fmla="*/ 0 h 1777606"/>
                <a:gd name="connsiteX0" fmla="*/ 1517021 w 1581009"/>
                <a:gd name="connsiteY0" fmla="*/ 0 h 2066376"/>
                <a:gd name="connsiteX1" fmla="*/ 0 w 1581009"/>
                <a:gd name="connsiteY1" fmla="*/ 1373470 h 2066376"/>
                <a:gd name="connsiteX2" fmla="*/ 663388 w 1581009"/>
                <a:gd name="connsiteY2" fmla="*/ 2018929 h 2066376"/>
                <a:gd name="connsiteX3" fmla="*/ 1581009 w 1581009"/>
                <a:gd name="connsiteY3" fmla="*/ 2066376 h 2066376"/>
                <a:gd name="connsiteX4" fmla="*/ 1517021 w 1581009"/>
                <a:gd name="connsiteY4"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80223 w 1744211"/>
                <a:gd name="connsiteY0" fmla="*/ 0 h 2066376"/>
                <a:gd name="connsiteX1" fmla="*/ 146449 w 1744211"/>
                <a:gd name="connsiteY1" fmla="*/ 1462825 h 2066376"/>
                <a:gd name="connsiteX2" fmla="*/ 611661 w 1744211"/>
                <a:gd name="connsiteY2" fmla="*/ 1472705 h 2066376"/>
                <a:gd name="connsiteX3" fmla="*/ 826590 w 1744211"/>
                <a:gd name="connsiteY3" fmla="*/ 2018929 h 2066376"/>
                <a:gd name="connsiteX4" fmla="*/ 1744211 w 1744211"/>
                <a:gd name="connsiteY4" fmla="*/ 2066376 h 2066376"/>
                <a:gd name="connsiteX5" fmla="*/ 1680223 w 1744211"/>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680141 w 1597762"/>
                <a:gd name="connsiteY3" fmla="*/ 2018929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598226 w 1597762"/>
                <a:gd name="connsiteY2" fmla="*/ 1353326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06490 w 1570478"/>
                <a:gd name="connsiteY0" fmla="*/ 0 h 2066376"/>
                <a:gd name="connsiteX1" fmla="*/ 0 w 1570478"/>
                <a:gd name="connsiteY1" fmla="*/ 1159263 h 2066376"/>
                <a:gd name="connsiteX2" fmla="*/ 451570 w 1570478"/>
                <a:gd name="connsiteY2" fmla="*/ 1482937 h 2066376"/>
                <a:gd name="connsiteX3" fmla="*/ 557922 w 1570478"/>
                <a:gd name="connsiteY3" fmla="*/ 2018930 h 2066376"/>
                <a:gd name="connsiteX4" fmla="*/ 1570478 w 1570478"/>
                <a:gd name="connsiteY4" fmla="*/ 2066376 h 2066376"/>
                <a:gd name="connsiteX5" fmla="*/ 1506490 w 1570478"/>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776201 w 1567067"/>
                <a:gd name="connsiteY3" fmla="*/ 2018931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40869 w 1567067"/>
                <a:gd name="connsiteY3" fmla="*/ 2018932 h 2066376"/>
                <a:gd name="connsiteX4" fmla="*/ 1567067 w 1567067"/>
                <a:gd name="connsiteY4" fmla="*/ 2066376 h 2066376"/>
                <a:gd name="connsiteX5" fmla="*/ 1503079 w 1567067"/>
                <a:gd name="connsiteY5" fmla="*/ 0 h 206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7067" h="2066376">
                  <a:moveTo>
                    <a:pt x="1503079" y="0"/>
                  </a:moveTo>
                  <a:lnTo>
                    <a:pt x="0" y="1469647"/>
                  </a:lnTo>
                  <a:cubicBezTo>
                    <a:pt x="9915" y="1469368"/>
                    <a:pt x="426308" y="1468429"/>
                    <a:pt x="448159" y="1482937"/>
                  </a:cubicBezTo>
                  <a:cubicBezTo>
                    <a:pt x="456407" y="1505243"/>
                    <a:pt x="534535" y="1998173"/>
                    <a:pt x="540869" y="2018932"/>
                  </a:cubicBezTo>
                  <a:lnTo>
                    <a:pt x="1567067" y="2066376"/>
                  </a:lnTo>
                  <a:lnTo>
                    <a:pt x="1503079"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8"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1212850"/>
              <a:ext cx="2505491"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bwMode="auto">
            <a:xfrm>
              <a:off x="403234" y="1270000"/>
              <a:ext cx="2089235" cy="446276"/>
            </a:xfrm>
            <a:prstGeom prst="rect">
              <a:avLst/>
            </a:prstGeom>
            <a:noFill/>
          </p:spPr>
          <p:txBody>
            <a:bodyPr>
              <a:spAutoFit/>
            </a:bodyPr>
            <a:lstStyle/>
            <a:p>
              <a:pPr algn="ctr">
                <a:buClr>
                  <a:schemeClr val="accent1"/>
                </a:buClr>
                <a:buSzPct val="80000"/>
                <a:buFont typeface="Wingdings" pitchFamily="2" charset="2"/>
                <a:buNone/>
                <a:defRPr/>
              </a:pPr>
              <a:r>
                <a:rPr lang="en-US" sz="1150" b="1" dirty="0">
                  <a:latin typeface="Arial" charset="0"/>
                </a:rPr>
                <a:t>Integration of Solution Integrator w/Client</a:t>
              </a:r>
            </a:p>
          </p:txBody>
        </p:sp>
        <p:sp>
          <p:nvSpPr>
            <p:cNvPr id="10" name="TextBox 42"/>
            <p:cNvSpPr txBox="1">
              <a:spLocks noChangeArrowheads="1"/>
            </p:cNvSpPr>
            <p:nvPr/>
          </p:nvSpPr>
          <p:spPr bwMode="auto">
            <a:xfrm>
              <a:off x="416107" y="1777703"/>
              <a:ext cx="899300"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Leadership</a:t>
              </a:r>
            </a:p>
          </p:txBody>
        </p:sp>
        <p:sp>
          <p:nvSpPr>
            <p:cNvPr id="11" name="TextBox 43"/>
            <p:cNvSpPr txBox="1">
              <a:spLocks noChangeArrowheads="1"/>
            </p:cNvSpPr>
            <p:nvPr/>
          </p:nvSpPr>
          <p:spPr bwMode="auto">
            <a:xfrm>
              <a:off x="1581164" y="1777703"/>
              <a:ext cx="866462"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Strategy / Roadmap</a:t>
              </a:r>
            </a:p>
          </p:txBody>
        </p:sp>
        <p:sp>
          <p:nvSpPr>
            <p:cNvPr id="12" name="TextBox 44"/>
            <p:cNvSpPr txBox="1">
              <a:spLocks noChangeArrowheads="1"/>
            </p:cNvSpPr>
            <p:nvPr/>
          </p:nvSpPr>
          <p:spPr bwMode="auto">
            <a:xfrm>
              <a:off x="287802" y="2297618"/>
              <a:ext cx="1173837"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Business Acumen</a:t>
              </a:r>
            </a:p>
          </p:txBody>
        </p:sp>
        <p:sp>
          <p:nvSpPr>
            <p:cNvPr id="13" name="TextBox 45"/>
            <p:cNvSpPr txBox="1">
              <a:spLocks noChangeArrowheads="1"/>
            </p:cNvSpPr>
            <p:nvPr/>
          </p:nvSpPr>
          <p:spPr bwMode="auto">
            <a:xfrm>
              <a:off x="1517672" y="2271802"/>
              <a:ext cx="993445" cy="21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Consultation</a:t>
              </a:r>
            </a:p>
          </p:txBody>
        </p:sp>
        <p:sp>
          <p:nvSpPr>
            <p:cNvPr id="14" name="TextBox 46"/>
            <p:cNvSpPr txBox="1">
              <a:spLocks noChangeArrowheads="1"/>
            </p:cNvSpPr>
            <p:nvPr/>
          </p:nvSpPr>
          <p:spPr bwMode="auto">
            <a:xfrm>
              <a:off x="965667" y="2678618"/>
              <a:ext cx="962075"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Development</a:t>
              </a:r>
            </a:p>
          </p:txBody>
        </p:sp>
      </p:grpSp>
      <p:grpSp>
        <p:nvGrpSpPr>
          <p:cNvPr id="15" name="Group 58"/>
          <p:cNvGrpSpPr>
            <a:grpSpLocks/>
          </p:cNvGrpSpPr>
          <p:nvPr/>
        </p:nvGrpSpPr>
        <p:grpSpPr bwMode="auto">
          <a:xfrm>
            <a:off x="4997450" y="3116263"/>
            <a:ext cx="3975100" cy="2351087"/>
            <a:chOff x="5006975" y="3116048"/>
            <a:chExt cx="3975100" cy="2351302"/>
          </a:xfrm>
        </p:grpSpPr>
        <p:sp>
          <p:nvSpPr>
            <p:cNvPr id="16" name="Freeform 15"/>
            <p:cNvSpPr/>
            <p:nvPr/>
          </p:nvSpPr>
          <p:spPr bwMode="auto">
            <a:xfrm flipV="1">
              <a:off x="5006975" y="3116048"/>
              <a:ext cx="3917950" cy="2322724"/>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3900435"/>
                <a:gd name="connsiteY0" fmla="*/ 0 h 1577788"/>
                <a:gd name="connsiteX1" fmla="*/ 0 w 3900435"/>
                <a:gd name="connsiteY1" fmla="*/ 932329 h 1577788"/>
                <a:gd name="connsiteX2" fmla="*/ 663388 w 3900435"/>
                <a:gd name="connsiteY2" fmla="*/ 1577788 h 1577788"/>
                <a:gd name="connsiteX3" fmla="*/ 3900435 w 3900435"/>
                <a:gd name="connsiteY3" fmla="*/ 869970 h 1577788"/>
                <a:gd name="connsiteX4" fmla="*/ 1497106 w 3900435"/>
                <a:gd name="connsiteY4" fmla="*/ 0 h 1577788"/>
                <a:gd name="connsiteX0" fmla="*/ 1497106 w 3900435"/>
                <a:gd name="connsiteY0" fmla="*/ 0 h 2431898"/>
                <a:gd name="connsiteX1" fmla="*/ 0 w 3900435"/>
                <a:gd name="connsiteY1" fmla="*/ 1786439 h 2431898"/>
                <a:gd name="connsiteX2" fmla="*/ 663388 w 3900435"/>
                <a:gd name="connsiteY2" fmla="*/ 2431898 h 2431898"/>
                <a:gd name="connsiteX3" fmla="*/ 3900435 w 3900435"/>
                <a:gd name="connsiteY3" fmla="*/ 1724080 h 2431898"/>
                <a:gd name="connsiteX4" fmla="*/ 1497106 w 3900435"/>
                <a:gd name="connsiteY4" fmla="*/ 0 h 2431898"/>
                <a:gd name="connsiteX0" fmla="*/ 1497106 w 3900435"/>
                <a:gd name="connsiteY0" fmla="*/ 0 h 2566369"/>
                <a:gd name="connsiteX1" fmla="*/ 0 w 3900435"/>
                <a:gd name="connsiteY1" fmla="*/ 1920910 h 2566369"/>
                <a:gd name="connsiteX2" fmla="*/ 663388 w 3900435"/>
                <a:gd name="connsiteY2" fmla="*/ 2566369 h 2566369"/>
                <a:gd name="connsiteX3" fmla="*/ 3900435 w 3900435"/>
                <a:gd name="connsiteY3" fmla="*/ 1858551 h 2566369"/>
                <a:gd name="connsiteX4" fmla="*/ 1497106 w 3900435"/>
                <a:gd name="connsiteY4" fmla="*/ 0 h 2566369"/>
                <a:gd name="connsiteX0" fmla="*/ 1497106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497106 w 4179465"/>
                <a:gd name="connsiteY4" fmla="*/ 0 h 2566369"/>
                <a:gd name="connsiteX0" fmla="*/ 1664525 w 4179465"/>
                <a:gd name="connsiteY0" fmla="*/ 0 h 2158984"/>
                <a:gd name="connsiteX1" fmla="*/ 0 w 4179465"/>
                <a:gd name="connsiteY1" fmla="*/ 1513525 h 2158984"/>
                <a:gd name="connsiteX2" fmla="*/ 663388 w 4179465"/>
                <a:gd name="connsiteY2" fmla="*/ 2158984 h 2158984"/>
                <a:gd name="connsiteX3" fmla="*/ 4179465 w 4179465"/>
                <a:gd name="connsiteY3" fmla="*/ 1624164 h 2158984"/>
                <a:gd name="connsiteX4" fmla="*/ 1664525 w 4179465"/>
                <a:gd name="connsiteY4" fmla="*/ 0 h 2158984"/>
                <a:gd name="connsiteX0" fmla="*/ 1513849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513849 w 4179465"/>
                <a:gd name="connsiteY4" fmla="*/ 0 h 2566369"/>
                <a:gd name="connsiteX0" fmla="*/ 1802618 w 4179465"/>
                <a:gd name="connsiteY0" fmla="*/ 0 h 2257684"/>
                <a:gd name="connsiteX1" fmla="*/ 0 w 4179465"/>
                <a:gd name="connsiteY1" fmla="*/ 1612225 h 2257684"/>
                <a:gd name="connsiteX2" fmla="*/ 663388 w 4179465"/>
                <a:gd name="connsiteY2" fmla="*/ 2257684 h 2257684"/>
                <a:gd name="connsiteX3" fmla="*/ 4179465 w 4179465"/>
                <a:gd name="connsiteY3" fmla="*/ 1722864 h 2257684"/>
                <a:gd name="connsiteX4" fmla="*/ 1802618 w 4179465"/>
                <a:gd name="connsiteY4" fmla="*/ 0 h 2257684"/>
                <a:gd name="connsiteX0" fmla="*/ 1593510 w 4179465"/>
                <a:gd name="connsiteY0" fmla="*/ 0 h 2606199"/>
                <a:gd name="connsiteX1" fmla="*/ 0 w 4179465"/>
                <a:gd name="connsiteY1" fmla="*/ 1960740 h 2606199"/>
                <a:gd name="connsiteX2" fmla="*/ 663388 w 4179465"/>
                <a:gd name="connsiteY2" fmla="*/ 2606199 h 2606199"/>
                <a:gd name="connsiteX3" fmla="*/ 4179465 w 4179465"/>
                <a:gd name="connsiteY3" fmla="*/ 2071379 h 2606199"/>
                <a:gd name="connsiteX4" fmla="*/ 1593510 w 4179465"/>
                <a:gd name="connsiteY4" fmla="*/ 0 h 2606199"/>
                <a:gd name="connsiteX0" fmla="*/ 1593510 w 3940483"/>
                <a:gd name="connsiteY0" fmla="*/ 0 h 2606199"/>
                <a:gd name="connsiteX1" fmla="*/ 0 w 3940483"/>
                <a:gd name="connsiteY1" fmla="*/ 1960740 h 2606199"/>
                <a:gd name="connsiteX2" fmla="*/ 663388 w 3940483"/>
                <a:gd name="connsiteY2" fmla="*/ 2606199 h 2606199"/>
                <a:gd name="connsiteX3" fmla="*/ 3940483 w 3940483"/>
                <a:gd name="connsiteY3" fmla="*/ 1822441 h 2606199"/>
                <a:gd name="connsiteX4" fmla="*/ 1593510 w 3940483"/>
                <a:gd name="connsiteY4" fmla="*/ 0 h 2606199"/>
                <a:gd name="connsiteX0" fmla="*/ 1593510 w 4249168"/>
                <a:gd name="connsiteY0" fmla="*/ 0 h 2606199"/>
                <a:gd name="connsiteX1" fmla="*/ 0 w 4249168"/>
                <a:gd name="connsiteY1" fmla="*/ 1960740 h 2606199"/>
                <a:gd name="connsiteX2" fmla="*/ 663388 w 4249168"/>
                <a:gd name="connsiteY2" fmla="*/ 2606199 h 2606199"/>
                <a:gd name="connsiteX3" fmla="*/ 4249168 w 4249168"/>
                <a:gd name="connsiteY3" fmla="*/ 2081337 h 2606199"/>
                <a:gd name="connsiteX4" fmla="*/ 1593510 w 4249168"/>
                <a:gd name="connsiteY4" fmla="*/ 0 h 2606199"/>
                <a:gd name="connsiteX0" fmla="*/ 1732916 w 4249168"/>
                <a:gd name="connsiteY0" fmla="*/ 0 h 2337345"/>
                <a:gd name="connsiteX1" fmla="*/ 0 w 4249168"/>
                <a:gd name="connsiteY1" fmla="*/ 1691886 h 2337345"/>
                <a:gd name="connsiteX2" fmla="*/ 663388 w 4249168"/>
                <a:gd name="connsiteY2" fmla="*/ 2337345 h 2337345"/>
                <a:gd name="connsiteX3" fmla="*/ 4249168 w 4249168"/>
                <a:gd name="connsiteY3" fmla="*/ 1812483 h 2337345"/>
                <a:gd name="connsiteX4" fmla="*/ 1732916 w 4249168"/>
                <a:gd name="connsiteY4" fmla="*/ 0 h 2337345"/>
                <a:gd name="connsiteX0" fmla="*/ 1563637 w 4249168"/>
                <a:gd name="connsiteY0" fmla="*/ 0 h 2586285"/>
                <a:gd name="connsiteX1" fmla="*/ 0 w 4249168"/>
                <a:gd name="connsiteY1" fmla="*/ 1940826 h 2586285"/>
                <a:gd name="connsiteX2" fmla="*/ 663388 w 4249168"/>
                <a:gd name="connsiteY2" fmla="*/ 2586285 h 2586285"/>
                <a:gd name="connsiteX3" fmla="*/ 4249168 w 4249168"/>
                <a:gd name="connsiteY3" fmla="*/ 2061423 h 2586285"/>
                <a:gd name="connsiteX4" fmla="*/ 1563637 w 4249168"/>
                <a:gd name="connsiteY4" fmla="*/ 0 h 2586285"/>
                <a:gd name="connsiteX0" fmla="*/ 1708826 w 4394357"/>
                <a:gd name="connsiteY0" fmla="*/ 0 h 2600787"/>
                <a:gd name="connsiteX1" fmla="*/ 145189 w 4394357"/>
                <a:gd name="connsiteY1" fmla="*/ 1940826 h 2600787"/>
                <a:gd name="connsiteX2" fmla="*/ 963783 w 4394357"/>
                <a:gd name="connsiteY2" fmla="*/ 2093919 h 2600787"/>
                <a:gd name="connsiteX3" fmla="*/ 808577 w 4394357"/>
                <a:gd name="connsiteY3" fmla="*/ 2586285 h 2600787"/>
                <a:gd name="connsiteX4" fmla="*/ 4394357 w 4394357"/>
                <a:gd name="connsiteY4" fmla="*/ 2061423 h 2600787"/>
                <a:gd name="connsiteX5" fmla="*/ 1708826 w 4394357"/>
                <a:gd name="connsiteY5" fmla="*/ 0 h 2600787"/>
                <a:gd name="connsiteX0" fmla="*/ 1708826 w 4394357"/>
                <a:gd name="connsiteY0" fmla="*/ 0 h 2600788"/>
                <a:gd name="connsiteX1" fmla="*/ 145189 w 4394357"/>
                <a:gd name="connsiteY1" fmla="*/ 1940826 h 2600788"/>
                <a:gd name="connsiteX2" fmla="*/ 813832 w 4394357"/>
                <a:gd name="connsiteY2" fmla="*/ 2162072 h 2600788"/>
                <a:gd name="connsiteX3" fmla="*/ 808577 w 4394357"/>
                <a:gd name="connsiteY3" fmla="*/ 2586285 h 2600788"/>
                <a:gd name="connsiteX4" fmla="*/ 4394357 w 4394357"/>
                <a:gd name="connsiteY4" fmla="*/ 2061423 h 2600788"/>
                <a:gd name="connsiteX5" fmla="*/ 1708826 w 4394357"/>
                <a:gd name="connsiteY5" fmla="*/ 0 h 2600788"/>
                <a:gd name="connsiteX0" fmla="*/ 1708826 w 4394357"/>
                <a:gd name="connsiteY0" fmla="*/ 0 h 2587158"/>
                <a:gd name="connsiteX1" fmla="*/ 145189 w 4394357"/>
                <a:gd name="connsiteY1" fmla="*/ 1940826 h 2587158"/>
                <a:gd name="connsiteX2" fmla="*/ 813832 w 4394357"/>
                <a:gd name="connsiteY2" fmla="*/ 2162072 h 2587158"/>
                <a:gd name="connsiteX3" fmla="*/ 992607 w 4394357"/>
                <a:gd name="connsiteY3" fmla="*/ 2572655 h 2587158"/>
                <a:gd name="connsiteX4" fmla="*/ 4394357 w 4394357"/>
                <a:gd name="connsiteY4" fmla="*/ 2061423 h 2587158"/>
                <a:gd name="connsiteX5" fmla="*/ 1708826 w 4394357"/>
                <a:gd name="connsiteY5" fmla="*/ 0 h 2587158"/>
                <a:gd name="connsiteX0" fmla="*/ 1708826 w 4394357"/>
                <a:gd name="connsiteY0" fmla="*/ 0 h 2593974"/>
                <a:gd name="connsiteX1" fmla="*/ 145189 w 4394357"/>
                <a:gd name="connsiteY1" fmla="*/ 1940826 h 2593974"/>
                <a:gd name="connsiteX2" fmla="*/ 813832 w 4394357"/>
                <a:gd name="connsiteY2" fmla="*/ 2162072 h 2593974"/>
                <a:gd name="connsiteX3" fmla="*/ 764274 w 4394357"/>
                <a:gd name="connsiteY3" fmla="*/ 2579471 h 2593974"/>
                <a:gd name="connsiteX4" fmla="*/ 4394357 w 4394357"/>
                <a:gd name="connsiteY4" fmla="*/ 2061423 h 2593974"/>
                <a:gd name="connsiteX5" fmla="*/ 1708826 w 4394357"/>
                <a:gd name="connsiteY5" fmla="*/ 0 h 2593974"/>
                <a:gd name="connsiteX0" fmla="*/ 1708826 w 4394357"/>
                <a:gd name="connsiteY0" fmla="*/ 0 h 2579472"/>
                <a:gd name="connsiteX1" fmla="*/ 145189 w 4394357"/>
                <a:gd name="connsiteY1" fmla="*/ 1940826 h 2579472"/>
                <a:gd name="connsiteX2" fmla="*/ 813832 w 4394357"/>
                <a:gd name="connsiteY2" fmla="*/ 2162072 h 2579472"/>
                <a:gd name="connsiteX3" fmla="*/ 764274 w 4394357"/>
                <a:gd name="connsiteY3" fmla="*/ 2579471 h 2579472"/>
                <a:gd name="connsiteX4" fmla="*/ 4394357 w 4394357"/>
                <a:gd name="connsiteY4" fmla="*/ 2061423 h 2579472"/>
                <a:gd name="connsiteX5" fmla="*/ 1708826 w 4394357"/>
                <a:gd name="connsiteY5" fmla="*/ 0 h 2579472"/>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811064 w 4496595"/>
                <a:gd name="connsiteY0" fmla="*/ 0 h 2579471"/>
                <a:gd name="connsiteX1" fmla="*/ 145189 w 4496595"/>
                <a:gd name="connsiteY1" fmla="*/ 2138468 h 2579471"/>
                <a:gd name="connsiteX2" fmla="*/ 916070 w 4496595"/>
                <a:gd name="connsiteY2" fmla="*/ 2162072 h 2579471"/>
                <a:gd name="connsiteX3" fmla="*/ 866512 w 4496595"/>
                <a:gd name="connsiteY3" fmla="*/ 2579471 h 2579471"/>
                <a:gd name="connsiteX4" fmla="*/ 4496595 w 4496595"/>
                <a:gd name="connsiteY4" fmla="*/ 2061423 h 2579471"/>
                <a:gd name="connsiteX5" fmla="*/ 1811064 w 4496595"/>
                <a:gd name="connsiteY5" fmla="*/ 0 h 2579471"/>
                <a:gd name="connsiteX0" fmla="*/ 1665875 w 4351406"/>
                <a:gd name="connsiteY0" fmla="*/ 0 h 2579471"/>
                <a:gd name="connsiteX1" fmla="*/ 0 w 4351406"/>
                <a:gd name="connsiteY1" fmla="*/ 2138468 h 2579471"/>
                <a:gd name="connsiteX2" fmla="*/ 770881 w 4351406"/>
                <a:gd name="connsiteY2" fmla="*/ 2162072 h 2579471"/>
                <a:gd name="connsiteX3" fmla="*/ 721323 w 4351406"/>
                <a:gd name="connsiteY3" fmla="*/ 2579471 h 2579471"/>
                <a:gd name="connsiteX4" fmla="*/ 4351406 w 4351406"/>
                <a:gd name="connsiteY4" fmla="*/ 2061423 h 2579471"/>
                <a:gd name="connsiteX5" fmla="*/ 1665875 w 4351406"/>
                <a:gd name="connsiteY5"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665875 w 4351406"/>
                <a:gd name="connsiteY0" fmla="*/ 0 h 2579471"/>
                <a:gd name="connsiteX1" fmla="*/ 0 w 4351406"/>
                <a:gd name="connsiteY1" fmla="*/ 2138468 h 2579471"/>
                <a:gd name="connsiteX2" fmla="*/ 736803 w 4351406"/>
                <a:gd name="connsiteY2" fmla="*/ 2127994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406" h="2579471">
                  <a:moveTo>
                    <a:pt x="1665875" y="0"/>
                  </a:moveTo>
                  <a:lnTo>
                    <a:pt x="0" y="2138468"/>
                  </a:lnTo>
                  <a:lnTo>
                    <a:pt x="733394" y="2131401"/>
                  </a:lnTo>
                  <a:cubicBezTo>
                    <a:pt x="756228" y="2148966"/>
                    <a:pt x="761356" y="2153133"/>
                    <a:pt x="770881" y="2162072"/>
                  </a:cubicBezTo>
                  <a:cubicBezTo>
                    <a:pt x="788863" y="2179915"/>
                    <a:pt x="718120" y="2546267"/>
                    <a:pt x="721323" y="2579471"/>
                  </a:cubicBezTo>
                  <a:lnTo>
                    <a:pt x="4351406" y="2061423"/>
                  </a:lnTo>
                  <a:lnTo>
                    <a:pt x="1665875"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17" name="Picture 11" descr="\\Eric-pauls-power-mac-g5.local\desktop\Graphic Tank\new b.tif"/>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6257" y="3583099"/>
              <a:ext cx="2505818" cy="188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21"/>
            <p:cNvSpPr txBox="1">
              <a:spLocks noChangeArrowheads="1"/>
            </p:cNvSpPr>
            <p:nvPr/>
          </p:nvSpPr>
          <p:spPr bwMode="auto">
            <a:xfrm>
              <a:off x="6697726" y="4278709"/>
              <a:ext cx="903657" cy="2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Inefficiency</a:t>
              </a:r>
            </a:p>
          </p:txBody>
        </p:sp>
        <p:sp>
          <p:nvSpPr>
            <p:cNvPr id="19" name="TextBox 22"/>
            <p:cNvSpPr txBox="1">
              <a:spLocks noChangeArrowheads="1"/>
            </p:cNvSpPr>
            <p:nvPr/>
          </p:nvSpPr>
          <p:spPr bwMode="auto">
            <a:xfrm>
              <a:off x="7874126" y="4237991"/>
              <a:ext cx="866701"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Missed Opportunities</a:t>
              </a:r>
            </a:p>
          </p:txBody>
        </p:sp>
        <p:sp>
          <p:nvSpPr>
            <p:cNvPr id="20" name="TextBox 23"/>
            <p:cNvSpPr txBox="1">
              <a:spLocks noChangeArrowheads="1"/>
            </p:cNvSpPr>
            <p:nvPr/>
          </p:nvSpPr>
          <p:spPr bwMode="auto">
            <a:xfrm>
              <a:off x="6687625" y="4888365"/>
              <a:ext cx="923859"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Ill-advised Decisions</a:t>
              </a:r>
            </a:p>
          </p:txBody>
        </p:sp>
        <p:sp>
          <p:nvSpPr>
            <p:cNvPr id="21" name="TextBox 24"/>
            <p:cNvSpPr txBox="1">
              <a:spLocks noChangeArrowheads="1"/>
            </p:cNvSpPr>
            <p:nvPr/>
          </p:nvSpPr>
          <p:spPr bwMode="auto">
            <a:xfrm>
              <a:off x="7810617" y="4854721"/>
              <a:ext cx="993720"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Unqualified Resources</a:t>
              </a:r>
            </a:p>
          </p:txBody>
        </p:sp>
        <p:sp>
          <p:nvSpPr>
            <p:cNvPr id="22" name="TextBox 21"/>
            <p:cNvSpPr txBox="1"/>
            <p:nvPr/>
          </p:nvSpPr>
          <p:spPr bwMode="auto">
            <a:xfrm>
              <a:off x="6883400" y="3643146"/>
              <a:ext cx="1693863" cy="269329"/>
            </a:xfrm>
            <a:prstGeom prst="rect">
              <a:avLst/>
            </a:prstGeom>
            <a:noFill/>
          </p:spPr>
          <p:txBody>
            <a:bodyPr>
              <a:spAutoFit/>
            </a:bodyPr>
            <a:lstStyle/>
            <a:p>
              <a:pPr algn="ctr">
                <a:buClr>
                  <a:schemeClr val="accent1"/>
                </a:buClr>
                <a:buSzPct val="80000"/>
                <a:buFont typeface="Wingdings" pitchFamily="2" charset="2"/>
                <a:buNone/>
                <a:defRPr/>
              </a:pPr>
              <a:r>
                <a:rPr lang="en-US" sz="1150" b="1" dirty="0">
                  <a:latin typeface="Arial" charset="0"/>
                </a:rPr>
                <a:t>Politics</a:t>
              </a:r>
            </a:p>
          </p:txBody>
        </p:sp>
      </p:grpSp>
      <p:grpSp>
        <p:nvGrpSpPr>
          <p:cNvPr id="23" name="Group 66"/>
          <p:cNvGrpSpPr>
            <a:grpSpLocks/>
          </p:cNvGrpSpPr>
          <p:nvPr/>
        </p:nvGrpSpPr>
        <p:grpSpPr bwMode="auto">
          <a:xfrm>
            <a:off x="5143500" y="1212850"/>
            <a:ext cx="3829050" cy="1887538"/>
            <a:chOff x="5153387" y="1212850"/>
            <a:chExt cx="3828688" cy="1887538"/>
          </a:xfrm>
        </p:grpSpPr>
        <p:sp>
          <p:nvSpPr>
            <p:cNvPr id="24" name="Freeform 23"/>
            <p:cNvSpPr/>
            <p:nvPr/>
          </p:nvSpPr>
          <p:spPr bwMode="auto">
            <a:xfrm>
              <a:off x="5153387" y="1225550"/>
              <a:ext cx="1409567" cy="1858963"/>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425388"/>
                <a:gd name="connsiteX1" fmla="*/ 0 w 1524000"/>
                <a:gd name="connsiteY1" fmla="*/ 618564 h 1425388"/>
                <a:gd name="connsiteX2" fmla="*/ 663388 w 1524000"/>
                <a:gd name="connsiteY2" fmla="*/ 1264023 h 1425388"/>
                <a:gd name="connsiteX3" fmla="*/ 1524000 w 1524000"/>
                <a:gd name="connsiteY3" fmla="*/ 1425388 h 1425388"/>
                <a:gd name="connsiteX4" fmla="*/ 1497106 w 1524000"/>
                <a:gd name="connsiteY4" fmla="*/ 0 h 1425388"/>
                <a:gd name="connsiteX0" fmla="*/ 1497106 w 1524000"/>
                <a:gd name="connsiteY0" fmla="*/ 0 h 1801906"/>
                <a:gd name="connsiteX1" fmla="*/ 0 w 1524000"/>
                <a:gd name="connsiteY1" fmla="*/ 995082 h 1801906"/>
                <a:gd name="connsiteX2" fmla="*/ 663388 w 1524000"/>
                <a:gd name="connsiteY2" fmla="*/ 1640541 h 1801906"/>
                <a:gd name="connsiteX3" fmla="*/ 1524000 w 1524000"/>
                <a:gd name="connsiteY3" fmla="*/ 1801906 h 1801906"/>
                <a:gd name="connsiteX4" fmla="*/ 1497106 w 1524000"/>
                <a:gd name="connsiteY4" fmla="*/ 0 h 1801906"/>
                <a:gd name="connsiteX0" fmla="*/ 1497106 w 1524000"/>
                <a:gd name="connsiteY0" fmla="*/ 0 h 1640541"/>
                <a:gd name="connsiteX1" fmla="*/ 0 w 1524000"/>
                <a:gd name="connsiteY1" fmla="*/ 995082 h 1640541"/>
                <a:gd name="connsiteX2" fmla="*/ 663388 w 1524000"/>
                <a:gd name="connsiteY2" fmla="*/ 1640541 h 1640541"/>
                <a:gd name="connsiteX3" fmla="*/ 1524000 w 1524000"/>
                <a:gd name="connsiteY3" fmla="*/ 1488141 h 1640541"/>
                <a:gd name="connsiteX4" fmla="*/ 1497106 w 1524000"/>
                <a:gd name="connsiteY4" fmla="*/ 0 h 1640541"/>
                <a:gd name="connsiteX0" fmla="*/ 1497106 w 1524000"/>
                <a:gd name="connsiteY0" fmla="*/ 0 h 1810871"/>
                <a:gd name="connsiteX1" fmla="*/ 0 w 1524000"/>
                <a:gd name="connsiteY1" fmla="*/ 995082 h 1810871"/>
                <a:gd name="connsiteX2" fmla="*/ 663388 w 1524000"/>
                <a:gd name="connsiteY2" fmla="*/ 1640541 h 1810871"/>
                <a:gd name="connsiteX3" fmla="*/ 1524000 w 1524000"/>
                <a:gd name="connsiteY3" fmla="*/ 1810871 h 1810871"/>
                <a:gd name="connsiteX4" fmla="*/ 1497106 w 1524000"/>
                <a:gd name="connsiteY4" fmla="*/ 0 h 1810871"/>
                <a:gd name="connsiteX0" fmla="*/ 1497106 w 4029696"/>
                <a:gd name="connsiteY0" fmla="*/ 0 h 1640542"/>
                <a:gd name="connsiteX1" fmla="*/ 0 w 4029696"/>
                <a:gd name="connsiteY1" fmla="*/ 995082 h 1640542"/>
                <a:gd name="connsiteX2" fmla="*/ 663388 w 4029696"/>
                <a:gd name="connsiteY2" fmla="*/ 1640541 h 1640542"/>
                <a:gd name="connsiteX3" fmla="*/ 4029696 w 4029696"/>
                <a:gd name="connsiteY3" fmla="*/ 1587646 h 1640542"/>
                <a:gd name="connsiteX4" fmla="*/ 1497106 w 4029696"/>
                <a:gd name="connsiteY4" fmla="*/ 0 h 1640542"/>
                <a:gd name="connsiteX0" fmla="*/ 1497106 w 3795311"/>
                <a:gd name="connsiteY0" fmla="*/ 0 h 1640541"/>
                <a:gd name="connsiteX1" fmla="*/ 0 w 3795311"/>
                <a:gd name="connsiteY1" fmla="*/ 995082 h 1640541"/>
                <a:gd name="connsiteX2" fmla="*/ 663388 w 3795311"/>
                <a:gd name="connsiteY2" fmla="*/ 1640541 h 1640541"/>
                <a:gd name="connsiteX3" fmla="*/ 3795311 w 3795311"/>
                <a:gd name="connsiteY3" fmla="*/ 1442550 h 1640541"/>
                <a:gd name="connsiteX4" fmla="*/ 1497106 w 3795311"/>
                <a:gd name="connsiteY4" fmla="*/ 0 h 1640541"/>
                <a:gd name="connsiteX0" fmla="*/ 1497106 w 4130147"/>
                <a:gd name="connsiteY0" fmla="*/ 0 h 1640541"/>
                <a:gd name="connsiteX1" fmla="*/ 0 w 4130147"/>
                <a:gd name="connsiteY1" fmla="*/ 995082 h 1640541"/>
                <a:gd name="connsiteX2" fmla="*/ 663388 w 4130147"/>
                <a:gd name="connsiteY2" fmla="*/ 1640541 h 1640541"/>
                <a:gd name="connsiteX3" fmla="*/ 4130147 w 4130147"/>
                <a:gd name="connsiteY3" fmla="*/ 1548582 h 1640541"/>
                <a:gd name="connsiteX4" fmla="*/ 1497106 w 4130147"/>
                <a:gd name="connsiteY4" fmla="*/ 0 h 1640541"/>
                <a:gd name="connsiteX0" fmla="*/ 1497106 w 4130147"/>
                <a:gd name="connsiteY0" fmla="*/ 0 h 2148377"/>
                <a:gd name="connsiteX1" fmla="*/ 0 w 4130147"/>
                <a:gd name="connsiteY1" fmla="*/ 1502918 h 2148377"/>
                <a:gd name="connsiteX2" fmla="*/ 663388 w 4130147"/>
                <a:gd name="connsiteY2" fmla="*/ 2148377 h 2148377"/>
                <a:gd name="connsiteX3" fmla="*/ 4130147 w 4130147"/>
                <a:gd name="connsiteY3" fmla="*/ 2056418 h 2148377"/>
                <a:gd name="connsiteX4" fmla="*/ 1497106 w 4130147"/>
                <a:gd name="connsiteY4" fmla="*/ 0 h 2148377"/>
                <a:gd name="connsiteX0" fmla="*/ 1497106 w 4130147"/>
                <a:gd name="connsiteY0" fmla="*/ 0 h 2008971"/>
                <a:gd name="connsiteX1" fmla="*/ 0 w 4130147"/>
                <a:gd name="connsiteY1" fmla="*/ 1363512 h 2008971"/>
                <a:gd name="connsiteX2" fmla="*/ 663388 w 4130147"/>
                <a:gd name="connsiteY2" fmla="*/ 2008971 h 2008971"/>
                <a:gd name="connsiteX3" fmla="*/ 4130147 w 4130147"/>
                <a:gd name="connsiteY3" fmla="*/ 1917012 h 2008971"/>
                <a:gd name="connsiteX4" fmla="*/ 1497106 w 4130147"/>
                <a:gd name="connsiteY4" fmla="*/ 0 h 2008971"/>
                <a:gd name="connsiteX0" fmla="*/ 1497106 w 1581009"/>
                <a:gd name="connsiteY0" fmla="*/ 0 h 2056418"/>
                <a:gd name="connsiteX1" fmla="*/ 0 w 1581009"/>
                <a:gd name="connsiteY1" fmla="*/ 1363512 h 2056418"/>
                <a:gd name="connsiteX2" fmla="*/ 663388 w 1581009"/>
                <a:gd name="connsiteY2" fmla="*/ 2008971 h 2056418"/>
                <a:gd name="connsiteX3" fmla="*/ 1581009 w 1581009"/>
                <a:gd name="connsiteY3" fmla="*/ 2056418 h 2056418"/>
                <a:gd name="connsiteX4" fmla="*/ 1497106 w 1581009"/>
                <a:gd name="connsiteY4" fmla="*/ 0 h 2056418"/>
                <a:gd name="connsiteX0" fmla="*/ 1955154 w 1955154"/>
                <a:gd name="connsiteY0" fmla="*/ 0 h 1907055"/>
                <a:gd name="connsiteX1" fmla="*/ 0 w 1955154"/>
                <a:gd name="connsiteY1" fmla="*/ 1214149 h 1907055"/>
                <a:gd name="connsiteX2" fmla="*/ 663388 w 1955154"/>
                <a:gd name="connsiteY2" fmla="*/ 1859608 h 1907055"/>
                <a:gd name="connsiteX3" fmla="*/ 1581009 w 1955154"/>
                <a:gd name="connsiteY3" fmla="*/ 1907055 h 1907055"/>
                <a:gd name="connsiteX4" fmla="*/ 1955154 w 1955154"/>
                <a:gd name="connsiteY4" fmla="*/ 0 h 1907055"/>
                <a:gd name="connsiteX0" fmla="*/ 1586724 w 1586724"/>
                <a:gd name="connsiteY0" fmla="*/ 0 h 2056418"/>
                <a:gd name="connsiteX1" fmla="*/ 0 w 1586724"/>
                <a:gd name="connsiteY1" fmla="*/ 1363512 h 2056418"/>
                <a:gd name="connsiteX2" fmla="*/ 663388 w 1586724"/>
                <a:gd name="connsiteY2" fmla="*/ 2008971 h 2056418"/>
                <a:gd name="connsiteX3" fmla="*/ 1581009 w 1586724"/>
                <a:gd name="connsiteY3" fmla="*/ 2056418 h 2056418"/>
                <a:gd name="connsiteX4" fmla="*/ 1586724 w 1586724"/>
                <a:gd name="connsiteY4" fmla="*/ 0 h 2056418"/>
                <a:gd name="connsiteX0" fmla="*/ 1586724 w 1586724"/>
                <a:gd name="connsiteY0" fmla="*/ 0 h 1777606"/>
                <a:gd name="connsiteX1" fmla="*/ 0 w 1586724"/>
                <a:gd name="connsiteY1" fmla="*/ 1084700 h 1777606"/>
                <a:gd name="connsiteX2" fmla="*/ 663388 w 1586724"/>
                <a:gd name="connsiteY2" fmla="*/ 1730159 h 1777606"/>
                <a:gd name="connsiteX3" fmla="*/ 1581009 w 1586724"/>
                <a:gd name="connsiteY3" fmla="*/ 1777606 h 1777606"/>
                <a:gd name="connsiteX4" fmla="*/ 1586724 w 1586724"/>
                <a:gd name="connsiteY4" fmla="*/ 0 h 1777606"/>
                <a:gd name="connsiteX0" fmla="*/ 1517021 w 1581009"/>
                <a:gd name="connsiteY0" fmla="*/ 0 h 2066376"/>
                <a:gd name="connsiteX1" fmla="*/ 0 w 1581009"/>
                <a:gd name="connsiteY1" fmla="*/ 1373470 h 2066376"/>
                <a:gd name="connsiteX2" fmla="*/ 663388 w 1581009"/>
                <a:gd name="connsiteY2" fmla="*/ 2018929 h 2066376"/>
                <a:gd name="connsiteX3" fmla="*/ 1581009 w 1581009"/>
                <a:gd name="connsiteY3" fmla="*/ 2066376 h 2066376"/>
                <a:gd name="connsiteX4" fmla="*/ 1517021 w 1581009"/>
                <a:gd name="connsiteY4"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80223 w 1744211"/>
                <a:gd name="connsiteY0" fmla="*/ 0 h 2066376"/>
                <a:gd name="connsiteX1" fmla="*/ 146449 w 1744211"/>
                <a:gd name="connsiteY1" fmla="*/ 1462825 h 2066376"/>
                <a:gd name="connsiteX2" fmla="*/ 611661 w 1744211"/>
                <a:gd name="connsiteY2" fmla="*/ 1472705 h 2066376"/>
                <a:gd name="connsiteX3" fmla="*/ 826590 w 1744211"/>
                <a:gd name="connsiteY3" fmla="*/ 2018929 h 2066376"/>
                <a:gd name="connsiteX4" fmla="*/ 1744211 w 1744211"/>
                <a:gd name="connsiteY4" fmla="*/ 2066376 h 2066376"/>
                <a:gd name="connsiteX5" fmla="*/ 1680223 w 1744211"/>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680141 w 1597762"/>
                <a:gd name="connsiteY3" fmla="*/ 2018929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598226 w 1597762"/>
                <a:gd name="connsiteY2" fmla="*/ 1353326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06490 w 1570478"/>
                <a:gd name="connsiteY0" fmla="*/ 0 h 2066376"/>
                <a:gd name="connsiteX1" fmla="*/ 0 w 1570478"/>
                <a:gd name="connsiteY1" fmla="*/ 1159263 h 2066376"/>
                <a:gd name="connsiteX2" fmla="*/ 451570 w 1570478"/>
                <a:gd name="connsiteY2" fmla="*/ 1482937 h 2066376"/>
                <a:gd name="connsiteX3" fmla="*/ 557922 w 1570478"/>
                <a:gd name="connsiteY3" fmla="*/ 2018930 h 2066376"/>
                <a:gd name="connsiteX4" fmla="*/ 1570478 w 1570478"/>
                <a:gd name="connsiteY4" fmla="*/ 2066376 h 2066376"/>
                <a:gd name="connsiteX5" fmla="*/ 1506490 w 1570478"/>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776201 w 1567067"/>
                <a:gd name="connsiteY3" fmla="*/ 2018931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40869 w 1567067"/>
                <a:gd name="connsiteY3" fmla="*/ 2018932 h 2066376"/>
                <a:gd name="connsiteX4" fmla="*/ 1567067 w 1567067"/>
                <a:gd name="connsiteY4" fmla="*/ 2066376 h 2066376"/>
                <a:gd name="connsiteX5" fmla="*/ 1503079 w 1567067"/>
                <a:gd name="connsiteY5" fmla="*/ 0 h 206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7067" h="2066376">
                  <a:moveTo>
                    <a:pt x="1503079" y="0"/>
                  </a:moveTo>
                  <a:lnTo>
                    <a:pt x="0" y="1469647"/>
                  </a:lnTo>
                  <a:cubicBezTo>
                    <a:pt x="9915" y="1469368"/>
                    <a:pt x="426308" y="1468429"/>
                    <a:pt x="448159" y="1482937"/>
                  </a:cubicBezTo>
                  <a:cubicBezTo>
                    <a:pt x="456407" y="1505243"/>
                    <a:pt x="534535" y="1998173"/>
                    <a:pt x="540869" y="2018932"/>
                  </a:cubicBezTo>
                  <a:lnTo>
                    <a:pt x="1567067" y="2066376"/>
                  </a:lnTo>
                  <a:lnTo>
                    <a:pt x="1503079"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25"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6317" y="1212850"/>
              <a:ext cx="2505758"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p:nvPr/>
          </p:nvSpPr>
          <p:spPr bwMode="auto">
            <a:xfrm>
              <a:off x="6523204" y="1270000"/>
              <a:ext cx="2446273" cy="269304"/>
            </a:xfrm>
            <a:prstGeom prst="rect">
              <a:avLst/>
            </a:prstGeom>
            <a:noFill/>
          </p:spPr>
          <p:txBody>
            <a:bodyPr wrap="none">
              <a:spAutoFit/>
            </a:bodyPr>
            <a:lstStyle/>
            <a:p>
              <a:pPr algn="ctr">
                <a:buClr>
                  <a:schemeClr val="accent1"/>
                </a:buClr>
                <a:buSzPct val="80000"/>
                <a:buFont typeface="Wingdings" pitchFamily="2" charset="2"/>
                <a:buNone/>
                <a:defRPr/>
              </a:pPr>
              <a:r>
                <a:rPr lang="en-US" sz="1150" b="1" dirty="0">
                  <a:latin typeface="Arial" charset="0"/>
                </a:rPr>
                <a:t>Functional / Technical Resource</a:t>
              </a:r>
            </a:p>
          </p:txBody>
        </p:sp>
        <p:sp>
          <p:nvSpPr>
            <p:cNvPr id="27" name="TextBox 16"/>
            <p:cNvSpPr txBox="1">
              <a:spLocks noChangeArrowheads="1"/>
            </p:cNvSpPr>
            <p:nvPr/>
          </p:nvSpPr>
          <p:spPr bwMode="auto">
            <a:xfrm>
              <a:off x="6534180" y="1777703"/>
              <a:ext cx="122970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Finance/Accounting</a:t>
              </a:r>
            </a:p>
            <a:p>
              <a:pPr algn="ctr" eaLnBrk="1" hangingPunct="1">
                <a:lnSpc>
                  <a:spcPct val="90000"/>
                </a:lnSpc>
                <a:buClr>
                  <a:schemeClr val="accent1"/>
                </a:buClr>
                <a:buSzPct val="80000"/>
                <a:buFont typeface="Wingdings" pitchFamily="2" charset="2"/>
                <a:buNone/>
              </a:pPr>
              <a:r>
                <a:rPr lang="en-US" altLang="en-US" sz="900" b="0" dirty="0"/>
                <a:t>Background</a:t>
              </a:r>
            </a:p>
          </p:txBody>
        </p:sp>
        <p:sp>
          <p:nvSpPr>
            <p:cNvPr id="28" name="TextBox 17"/>
            <p:cNvSpPr txBox="1">
              <a:spLocks noChangeArrowheads="1"/>
            </p:cNvSpPr>
            <p:nvPr/>
          </p:nvSpPr>
          <p:spPr bwMode="auto">
            <a:xfrm>
              <a:off x="7873479" y="1777703"/>
              <a:ext cx="86655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IT Background</a:t>
              </a:r>
            </a:p>
          </p:txBody>
        </p:sp>
        <p:sp>
          <p:nvSpPr>
            <p:cNvPr id="29" name="TextBox 18"/>
            <p:cNvSpPr txBox="1">
              <a:spLocks noChangeArrowheads="1"/>
            </p:cNvSpPr>
            <p:nvPr/>
          </p:nvSpPr>
          <p:spPr bwMode="auto">
            <a:xfrm>
              <a:off x="6687181" y="2209480"/>
              <a:ext cx="923701"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Developer</a:t>
              </a:r>
            </a:p>
            <a:p>
              <a:pPr algn="ctr" eaLnBrk="1" hangingPunct="1">
                <a:lnSpc>
                  <a:spcPct val="90000"/>
                </a:lnSpc>
                <a:buClr>
                  <a:schemeClr val="accent1"/>
                </a:buClr>
                <a:buSzPct val="80000"/>
                <a:buFont typeface="Wingdings" pitchFamily="2" charset="2"/>
                <a:buNone/>
              </a:pPr>
              <a:r>
                <a:rPr lang="en-US" altLang="en-US" sz="900" b="0" dirty="0"/>
                <a:t>Background</a:t>
              </a:r>
            </a:p>
          </p:txBody>
        </p:sp>
        <p:sp>
          <p:nvSpPr>
            <p:cNvPr id="30" name="TextBox 19"/>
            <p:cNvSpPr txBox="1">
              <a:spLocks noChangeArrowheads="1"/>
            </p:cNvSpPr>
            <p:nvPr/>
          </p:nvSpPr>
          <p:spPr bwMode="auto">
            <a:xfrm>
              <a:off x="7809981" y="2209480"/>
              <a:ext cx="993551"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Solution Architect</a:t>
              </a:r>
            </a:p>
          </p:txBody>
        </p:sp>
        <p:sp>
          <p:nvSpPr>
            <p:cNvPr id="31" name="TextBox 20"/>
            <p:cNvSpPr txBox="1">
              <a:spLocks noChangeArrowheads="1"/>
            </p:cNvSpPr>
            <p:nvPr/>
          </p:nvSpPr>
          <p:spPr bwMode="auto">
            <a:xfrm>
              <a:off x="7134283" y="2628557"/>
              <a:ext cx="1209445"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Knowledge of </a:t>
              </a:r>
            </a:p>
            <a:p>
              <a:pPr algn="ctr" eaLnBrk="1" hangingPunct="1">
                <a:lnSpc>
                  <a:spcPct val="90000"/>
                </a:lnSpc>
                <a:buClr>
                  <a:schemeClr val="accent1"/>
                </a:buClr>
                <a:buSzPct val="80000"/>
                <a:buFont typeface="Wingdings" pitchFamily="2" charset="2"/>
                <a:buNone/>
              </a:pPr>
              <a:r>
                <a:rPr lang="en-US" altLang="en-US" sz="900" b="0" dirty="0"/>
                <a:t>P&amp;L, BS &amp; Capital</a:t>
              </a:r>
            </a:p>
          </p:txBody>
        </p:sp>
      </p:grpSp>
      <p:grpSp>
        <p:nvGrpSpPr>
          <p:cNvPr id="32" name="Group 75"/>
          <p:cNvGrpSpPr>
            <a:grpSpLocks/>
          </p:cNvGrpSpPr>
          <p:nvPr/>
        </p:nvGrpSpPr>
        <p:grpSpPr bwMode="auto">
          <a:xfrm>
            <a:off x="184150" y="3116263"/>
            <a:ext cx="3976688" cy="2351087"/>
            <a:chOff x="184150" y="3116048"/>
            <a:chExt cx="3977080" cy="2351302"/>
          </a:xfrm>
        </p:grpSpPr>
        <p:sp>
          <p:nvSpPr>
            <p:cNvPr id="33" name="Freeform 32"/>
            <p:cNvSpPr/>
            <p:nvPr/>
          </p:nvSpPr>
          <p:spPr bwMode="auto">
            <a:xfrm flipH="1" flipV="1">
              <a:off x="242894" y="3116048"/>
              <a:ext cx="3918336" cy="2322724"/>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3900435"/>
                <a:gd name="connsiteY0" fmla="*/ 0 h 1577788"/>
                <a:gd name="connsiteX1" fmla="*/ 0 w 3900435"/>
                <a:gd name="connsiteY1" fmla="*/ 932329 h 1577788"/>
                <a:gd name="connsiteX2" fmla="*/ 663388 w 3900435"/>
                <a:gd name="connsiteY2" fmla="*/ 1577788 h 1577788"/>
                <a:gd name="connsiteX3" fmla="*/ 3900435 w 3900435"/>
                <a:gd name="connsiteY3" fmla="*/ 869970 h 1577788"/>
                <a:gd name="connsiteX4" fmla="*/ 1497106 w 3900435"/>
                <a:gd name="connsiteY4" fmla="*/ 0 h 1577788"/>
                <a:gd name="connsiteX0" fmla="*/ 1497106 w 3900435"/>
                <a:gd name="connsiteY0" fmla="*/ 0 h 2431898"/>
                <a:gd name="connsiteX1" fmla="*/ 0 w 3900435"/>
                <a:gd name="connsiteY1" fmla="*/ 1786439 h 2431898"/>
                <a:gd name="connsiteX2" fmla="*/ 663388 w 3900435"/>
                <a:gd name="connsiteY2" fmla="*/ 2431898 h 2431898"/>
                <a:gd name="connsiteX3" fmla="*/ 3900435 w 3900435"/>
                <a:gd name="connsiteY3" fmla="*/ 1724080 h 2431898"/>
                <a:gd name="connsiteX4" fmla="*/ 1497106 w 3900435"/>
                <a:gd name="connsiteY4" fmla="*/ 0 h 2431898"/>
                <a:gd name="connsiteX0" fmla="*/ 1497106 w 3900435"/>
                <a:gd name="connsiteY0" fmla="*/ 0 h 2566369"/>
                <a:gd name="connsiteX1" fmla="*/ 0 w 3900435"/>
                <a:gd name="connsiteY1" fmla="*/ 1920910 h 2566369"/>
                <a:gd name="connsiteX2" fmla="*/ 663388 w 3900435"/>
                <a:gd name="connsiteY2" fmla="*/ 2566369 h 2566369"/>
                <a:gd name="connsiteX3" fmla="*/ 3900435 w 3900435"/>
                <a:gd name="connsiteY3" fmla="*/ 1858551 h 2566369"/>
                <a:gd name="connsiteX4" fmla="*/ 1497106 w 3900435"/>
                <a:gd name="connsiteY4" fmla="*/ 0 h 2566369"/>
                <a:gd name="connsiteX0" fmla="*/ 1497106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497106 w 4179465"/>
                <a:gd name="connsiteY4" fmla="*/ 0 h 2566369"/>
                <a:gd name="connsiteX0" fmla="*/ 1664525 w 4179465"/>
                <a:gd name="connsiteY0" fmla="*/ 0 h 2158984"/>
                <a:gd name="connsiteX1" fmla="*/ 0 w 4179465"/>
                <a:gd name="connsiteY1" fmla="*/ 1513525 h 2158984"/>
                <a:gd name="connsiteX2" fmla="*/ 663388 w 4179465"/>
                <a:gd name="connsiteY2" fmla="*/ 2158984 h 2158984"/>
                <a:gd name="connsiteX3" fmla="*/ 4179465 w 4179465"/>
                <a:gd name="connsiteY3" fmla="*/ 1624164 h 2158984"/>
                <a:gd name="connsiteX4" fmla="*/ 1664525 w 4179465"/>
                <a:gd name="connsiteY4" fmla="*/ 0 h 2158984"/>
                <a:gd name="connsiteX0" fmla="*/ 1513849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513849 w 4179465"/>
                <a:gd name="connsiteY4" fmla="*/ 0 h 2566369"/>
                <a:gd name="connsiteX0" fmla="*/ 1802618 w 4179465"/>
                <a:gd name="connsiteY0" fmla="*/ 0 h 2257684"/>
                <a:gd name="connsiteX1" fmla="*/ 0 w 4179465"/>
                <a:gd name="connsiteY1" fmla="*/ 1612225 h 2257684"/>
                <a:gd name="connsiteX2" fmla="*/ 663388 w 4179465"/>
                <a:gd name="connsiteY2" fmla="*/ 2257684 h 2257684"/>
                <a:gd name="connsiteX3" fmla="*/ 4179465 w 4179465"/>
                <a:gd name="connsiteY3" fmla="*/ 1722864 h 2257684"/>
                <a:gd name="connsiteX4" fmla="*/ 1802618 w 4179465"/>
                <a:gd name="connsiteY4" fmla="*/ 0 h 2257684"/>
                <a:gd name="connsiteX0" fmla="*/ 1593510 w 4179465"/>
                <a:gd name="connsiteY0" fmla="*/ 0 h 2606199"/>
                <a:gd name="connsiteX1" fmla="*/ 0 w 4179465"/>
                <a:gd name="connsiteY1" fmla="*/ 1960740 h 2606199"/>
                <a:gd name="connsiteX2" fmla="*/ 663388 w 4179465"/>
                <a:gd name="connsiteY2" fmla="*/ 2606199 h 2606199"/>
                <a:gd name="connsiteX3" fmla="*/ 4179465 w 4179465"/>
                <a:gd name="connsiteY3" fmla="*/ 2071379 h 2606199"/>
                <a:gd name="connsiteX4" fmla="*/ 1593510 w 4179465"/>
                <a:gd name="connsiteY4" fmla="*/ 0 h 2606199"/>
                <a:gd name="connsiteX0" fmla="*/ 1593510 w 3940483"/>
                <a:gd name="connsiteY0" fmla="*/ 0 h 2606199"/>
                <a:gd name="connsiteX1" fmla="*/ 0 w 3940483"/>
                <a:gd name="connsiteY1" fmla="*/ 1960740 h 2606199"/>
                <a:gd name="connsiteX2" fmla="*/ 663388 w 3940483"/>
                <a:gd name="connsiteY2" fmla="*/ 2606199 h 2606199"/>
                <a:gd name="connsiteX3" fmla="*/ 3940483 w 3940483"/>
                <a:gd name="connsiteY3" fmla="*/ 1822441 h 2606199"/>
                <a:gd name="connsiteX4" fmla="*/ 1593510 w 3940483"/>
                <a:gd name="connsiteY4" fmla="*/ 0 h 2606199"/>
                <a:gd name="connsiteX0" fmla="*/ 1593510 w 4249168"/>
                <a:gd name="connsiteY0" fmla="*/ 0 h 2606199"/>
                <a:gd name="connsiteX1" fmla="*/ 0 w 4249168"/>
                <a:gd name="connsiteY1" fmla="*/ 1960740 h 2606199"/>
                <a:gd name="connsiteX2" fmla="*/ 663388 w 4249168"/>
                <a:gd name="connsiteY2" fmla="*/ 2606199 h 2606199"/>
                <a:gd name="connsiteX3" fmla="*/ 4249168 w 4249168"/>
                <a:gd name="connsiteY3" fmla="*/ 2081337 h 2606199"/>
                <a:gd name="connsiteX4" fmla="*/ 1593510 w 4249168"/>
                <a:gd name="connsiteY4" fmla="*/ 0 h 2606199"/>
                <a:gd name="connsiteX0" fmla="*/ 1732916 w 4249168"/>
                <a:gd name="connsiteY0" fmla="*/ 0 h 2337345"/>
                <a:gd name="connsiteX1" fmla="*/ 0 w 4249168"/>
                <a:gd name="connsiteY1" fmla="*/ 1691886 h 2337345"/>
                <a:gd name="connsiteX2" fmla="*/ 663388 w 4249168"/>
                <a:gd name="connsiteY2" fmla="*/ 2337345 h 2337345"/>
                <a:gd name="connsiteX3" fmla="*/ 4249168 w 4249168"/>
                <a:gd name="connsiteY3" fmla="*/ 1812483 h 2337345"/>
                <a:gd name="connsiteX4" fmla="*/ 1732916 w 4249168"/>
                <a:gd name="connsiteY4" fmla="*/ 0 h 2337345"/>
                <a:gd name="connsiteX0" fmla="*/ 1563637 w 4249168"/>
                <a:gd name="connsiteY0" fmla="*/ 0 h 2586285"/>
                <a:gd name="connsiteX1" fmla="*/ 0 w 4249168"/>
                <a:gd name="connsiteY1" fmla="*/ 1940826 h 2586285"/>
                <a:gd name="connsiteX2" fmla="*/ 663388 w 4249168"/>
                <a:gd name="connsiteY2" fmla="*/ 2586285 h 2586285"/>
                <a:gd name="connsiteX3" fmla="*/ 4249168 w 4249168"/>
                <a:gd name="connsiteY3" fmla="*/ 2061423 h 2586285"/>
                <a:gd name="connsiteX4" fmla="*/ 1563637 w 4249168"/>
                <a:gd name="connsiteY4" fmla="*/ 0 h 2586285"/>
                <a:gd name="connsiteX0" fmla="*/ 1708826 w 4394357"/>
                <a:gd name="connsiteY0" fmla="*/ 0 h 2600787"/>
                <a:gd name="connsiteX1" fmla="*/ 145189 w 4394357"/>
                <a:gd name="connsiteY1" fmla="*/ 1940826 h 2600787"/>
                <a:gd name="connsiteX2" fmla="*/ 963783 w 4394357"/>
                <a:gd name="connsiteY2" fmla="*/ 2093919 h 2600787"/>
                <a:gd name="connsiteX3" fmla="*/ 808577 w 4394357"/>
                <a:gd name="connsiteY3" fmla="*/ 2586285 h 2600787"/>
                <a:gd name="connsiteX4" fmla="*/ 4394357 w 4394357"/>
                <a:gd name="connsiteY4" fmla="*/ 2061423 h 2600787"/>
                <a:gd name="connsiteX5" fmla="*/ 1708826 w 4394357"/>
                <a:gd name="connsiteY5" fmla="*/ 0 h 2600787"/>
                <a:gd name="connsiteX0" fmla="*/ 1708826 w 4394357"/>
                <a:gd name="connsiteY0" fmla="*/ 0 h 2600788"/>
                <a:gd name="connsiteX1" fmla="*/ 145189 w 4394357"/>
                <a:gd name="connsiteY1" fmla="*/ 1940826 h 2600788"/>
                <a:gd name="connsiteX2" fmla="*/ 813832 w 4394357"/>
                <a:gd name="connsiteY2" fmla="*/ 2162072 h 2600788"/>
                <a:gd name="connsiteX3" fmla="*/ 808577 w 4394357"/>
                <a:gd name="connsiteY3" fmla="*/ 2586285 h 2600788"/>
                <a:gd name="connsiteX4" fmla="*/ 4394357 w 4394357"/>
                <a:gd name="connsiteY4" fmla="*/ 2061423 h 2600788"/>
                <a:gd name="connsiteX5" fmla="*/ 1708826 w 4394357"/>
                <a:gd name="connsiteY5" fmla="*/ 0 h 2600788"/>
                <a:gd name="connsiteX0" fmla="*/ 1708826 w 4394357"/>
                <a:gd name="connsiteY0" fmla="*/ 0 h 2587158"/>
                <a:gd name="connsiteX1" fmla="*/ 145189 w 4394357"/>
                <a:gd name="connsiteY1" fmla="*/ 1940826 h 2587158"/>
                <a:gd name="connsiteX2" fmla="*/ 813832 w 4394357"/>
                <a:gd name="connsiteY2" fmla="*/ 2162072 h 2587158"/>
                <a:gd name="connsiteX3" fmla="*/ 992607 w 4394357"/>
                <a:gd name="connsiteY3" fmla="*/ 2572655 h 2587158"/>
                <a:gd name="connsiteX4" fmla="*/ 4394357 w 4394357"/>
                <a:gd name="connsiteY4" fmla="*/ 2061423 h 2587158"/>
                <a:gd name="connsiteX5" fmla="*/ 1708826 w 4394357"/>
                <a:gd name="connsiteY5" fmla="*/ 0 h 2587158"/>
                <a:gd name="connsiteX0" fmla="*/ 1708826 w 4394357"/>
                <a:gd name="connsiteY0" fmla="*/ 0 h 2593974"/>
                <a:gd name="connsiteX1" fmla="*/ 145189 w 4394357"/>
                <a:gd name="connsiteY1" fmla="*/ 1940826 h 2593974"/>
                <a:gd name="connsiteX2" fmla="*/ 813832 w 4394357"/>
                <a:gd name="connsiteY2" fmla="*/ 2162072 h 2593974"/>
                <a:gd name="connsiteX3" fmla="*/ 764274 w 4394357"/>
                <a:gd name="connsiteY3" fmla="*/ 2579471 h 2593974"/>
                <a:gd name="connsiteX4" fmla="*/ 4394357 w 4394357"/>
                <a:gd name="connsiteY4" fmla="*/ 2061423 h 2593974"/>
                <a:gd name="connsiteX5" fmla="*/ 1708826 w 4394357"/>
                <a:gd name="connsiteY5" fmla="*/ 0 h 2593974"/>
                <a:gd name="connsiteX0" fmla="*/ 1708826 w 4394357"/>
                <a:gd name="connsiteY0" fmla="*/ 0 h 2579472"/>
                <a:gd name="connsiteX1" fmla="*/ 145189 w 4394357"/>
                <a:gd name="connsiteY1" fmla="*/ 1940826 h 2579472"/>
                <a:gd name="connsiteX2" fmla="*/ 813832 w 4394357"/>
                <a:gd name="connsiteY2" fmla="*/ 2162072 h 2579472"/>
                <a:gd name="connsiteX3" fmla="*/ 764274 w 4394357"/>
                <a:gd name="connsiteY3" fmla="*/ 2579471 h 2579472"/>
                <a:gd name="connsiteX4" fmla="*/ 4394357 w 4394357"/>
                <a:gd name="connsiteY4" fmla="*/ 2061423 h 2579472"/>
                <a:gd name="connsiteX5" fmla="*/ 1708826 w 4394357"/>
                <a:gd name="connsiteY5" fmla="*/ 0 h 2579472"/>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811064 w 4496595"/>
                <a:gd name="connsiteY0" fmla="*/ 0 h 2579471"/>
                <a:gd name="connsiteX1" fmla="*/ 145189 w 4496595"/>
                <a:gd name="connsiteY1" fmla="*/ 2138468 h 2579471"/>
                <a:gd name="connsiteX2" fmla="*/ 916070 w 4496595"/>
                <a:gd name="connsiteY2" fmla="*/ 2162072 h 2579471"/>
                <a:gd name="connsiteX3" fmla="*/ 866512 w 4496595"/>
                <a:gd name="connsiteY3" fmla="*/ 2579471 h 2579471"/>
                <a:gd name="connsiteX4" fmla="*/ 4496595 w 4496595"/>
                <a:gd name="connsiteY4" fmla="*/ 2061423 h 2579471"/>
                <a:gd name="connsiteX5" fmla="*/ 1811064 w 4496595"/>
                <a:gd name="connsiteY5" fmla="*/ 0 h 2579471"/>
                <a:gd name="connsiteX0" fmla="*/ 1665875 w 4351406"/>
                <a:gd name="connsiteY0" fmla="*/ 0 h 2579471"/>
                <a:gd name="connsiteX1" fmla="*/ 0 w 4351406"/>
                <a:gd name="connsiteY1" fmla="*/ 2138468 h 2579471"/>
                <a:gd name="connsiteX2" fmla="*/ 770881 w 4351406"/>
                <a:gd name="connsiteY2" fmla="*/ 2162072 h 2579471"/>
                <a:gd name="connsiteX3" fmla="*/ 721323 w 4351406"/>
                <a:gd name="connsiteY3" fmla="*/ 2579471 h 2579471"/>
                <a:gd name="connsiteX4" fmla="*/ 4351406 w 4351406"/>
                <a:gd name="connsiteY4" fmla="*/ 2061423 h 2579471"/>
                <a:gd name="connsiteX5" fmla="*/ 1665875 w 4351406"/>
                <a:gd name="connsiteY5"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665875 w 4351406"/>
                <a:gd name="connsiteY0" fmla="*/ 0 h 2579471"/>
                <a:gd name="connsiteX1" fmla="*/ 0 w 4351406"/>
                <a:gd name="connsiteY1" fmla="*/ 2138468 h 2579471"/>
                <a:gd name="connsiteX2" fmla="*/ 736803 w 4351406"/>
                <a:gd name="connsiteY2" fmla="*/ 2127994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406" h="2579471">
                  <a:moveTo>
                    <a:pt x="1665875" y="0"/>
                  </a:moveTo>
                  <a:lnTo>
                    <a:pt x="0" y="2138468"/>
                  </a:lnTo>
                  <a:lnTo>
                    <a:pt x="733394" y="2131401"/>
                  </a:lnTo>
                  <a:cubicBezTo>
                    <a:pt x="756228" y="2148966"/>
                    <a:pt x="761356" y="2153133"/>
                    <a:pt x="770881" y="2162072"/>
                  </a:cubicBezTo>
                  <a:cubicBezTo>
                    <a:pt x="788863" y="2179915"/>
                    <a:pt x="718120" y="2546267"/>
                    <a:pt x="721323" y="2579471"/>
                  </a:cubicBezTo>
                  <a:lnTo>
                    <a:pt x="4351406" y="2061423"/>
                  </a:lnTo>
                  <a:lnTo>
                    <a:pt x="1665875"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34"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3580069"/>
              <a:ext cx="2505160" cy="188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78"/>
            <p:cNvSpPr txBox="1">
              <a:spLocks noChangeArrowheads="1"/>
            </p:cNvSpPr>
            <p:nvPr/>
          </p:nvSpPr>
          <p:spPr bwMode="auto">
            <a:xfrm>
              <a:off x="542960" y="3641558"/>
              <a:ext cx="1809928" cy="430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chemeClr val="accent1"/>
                </a:buClr>
                <a:buSzPct val="80000"/>
                <a:buFont typeface="Wingdings" pitchFamily="2" charset="2"/>
                <a:buNone/>
              </a:pPr>
              <a:r>
                <a:rPr lang="en-US" altLang="en-US" sz="1100" dirty="0"/>
                <a:t>Selecting Client Team Members</a:t>
              </a:r>
            </a:p>
          </p:txBody>
        </p:sp>
        <p:sp>
          <p:nvSpPr>
            <p:cNvPr id="36" name="TextBox 52"/>
            <p:cNvSpPr txBox="1">
              <a:spLocks noChangeArrowheads="1"/>
            </p:cNvSpPr>
            <p:nvPr/>
          </p:nvSpPr>
          <p:spPr bwMode="auto">
            <a:xfrm>
              <a:off x="407806" y="4207159"/>
              <a:ext cx="915726" cy="2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Technical  PM</a:t>
              </a:r>
            </a:p>
          </p:txBody>
        </p:sp>
        <p:sp>
          <p:nvSpPr>
            <p:cNvPr id="37" name="TextBox 53"/>
            <p:cNvSpPr txBox="1">
              <a:spLocks noChangeArrowheads="1"/>
            </p:cNvSpPr>
            <p:nvPr/>
          </p:nvSpPr>
          <p:spPr bwMode="auto">
            <a:xfrm>
              <a:off x="1437580" y="4202502"/>
              <a:ext cx="1171071" cy="2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Functional PM</a:t>
              </a:r>
            </a:p>
          </p:txBody>
        </p:sp>
        <p:sp>
          <p:nvSpPr>
            <p:cNvPr id="38" name="TextBox 54"/>
            <p:cNvSpPr txBox="1">
              <a:spLocks noChangeArrowheads="1"/>
            </p:cNvSpPr>
            <p:nvPr/>
          </p:nvSpPr>
          <p:spPr bwMode="auto">
            <a:xfrm>
              <a:off x="296750" y="4576564"/>
              <a:ext cx="1137833" cy="2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Business Analyst</a:t>
              </a:r>
            </a:p>
          </p:txBody>
        </p:sp>
        <p:sp>
          <p:nvSpPr>
            <p:cNvPr id="39" name="TextBox 55"/>
            <p:cNvSpPr txBox="1">
              <a:spLocks noChangeArrowheads="1"/>
            </p:cNvSpPr>
            <p:nvPr/>
          </p:nvSpPr>
          <p:spPr bwMode="auto">
            <a:xfrm>
              <a:off x="1526458" y="4576564"/>
              <a:ext cx="993314"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IT EPM Developers</a:t>
              </a:r>
            </a:p>
          </p:txBody>
        </p:sp>
        <p:sp>
          <p:nvSpPr>
            <p:cNvPr id="40" name="TextBox 56"/>
            <p:cNvSpPr txBox="1">
              <a:spLocks noChangeArrowheads="1"/>
            </p:cNvSpPr>
            <p:nvPr/>
          </p:nvSpPr>
          <p:spPr bwMode="auto">
            <a:xfrm>
              <a:off x="929714" y="4952953"/>
              <a:ext cx="1033647" cy="466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Independent Advisory Council</a:t>
              </a:r>
            </a:p>
          </p:txBody>
        </p:sp>
      </p:grpSp>
      <p:pic>
        <p:nvPicPr>
          <p:cNvPr id="41" name="Picture 9" descr="\\Eric-pauls-power-mac-g5.local\desktop\Graphic Tank\fixed 2.t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6938" y="2543175"/>
            <a:ext cx="2265362"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8"/>
          <p:cNvSpPr txBox="1">
            <a:spLocks noChangeArrowheads="1"/>
          </p:cNvSpPr>
          <p:nvPr/>
        </p:nvSpPr>
        <p:spPr bwMode="white">
          <a:xfrm>
            <a:off x="3738563" y="6386513"/>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rgbClr val="44697D"/>
              </a:buClr>
              <a:buSzPct val="80000"/>
              <a:buFont typeface="Wingdings" pitchFamily="2" charset="2"/>
              <a:buNone/>
            </a:pPr>
            <a:r>
              <a:rPr lang="en-US" altLang="en-US" sz="2000" dirty="0">
                <a:solidFill>
                  <a:schemeClr val="tx2"/>
                </a:solidFill>
                <a:latin typeface="Arial Black" pitchFamily="34" charset="0"/>
              </a:rPr>
              <a:t>Execution</a:t>
            </a:r>
          </a:p>
        </p:txBody>
      </p:sp>
      <p:sp>
        <p:nvSpPr>
          <p:cNvPr id="43" name="Text Box 9"/>
          <p:cNvSpPr txBox="1">
            <a:spLocks noChangeArrowheads="1"/>
          </p:cNvSpPr>
          <p:nvPr/>
        </p:nvSpPr>
        <p:spPr bwMode="white">
          <a:xfrm>
            <a:off x="3798888" y="1419225"/>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rgbClr val="44697D"/>
              </a:buClr>
              <a:buSzPct val="80000"/>
              <a:buFont typeface="Wingdings" pitchFamily="2" charset="2"/>
              <a:buNone/>
            </a:pPr>
            <a:r>
              <a:rPr lang="en-US" altLang="en-US" sz="2000" dirty="0">
                <a:solidFill>
                  <a:srgbClr val="FFCC00"/>
                </a:solidFill>
                <a:latin typeface="Arial Black" pitchFamily="34" charset="0"/>
              </a:rPr>
              <a:t>Strategy</a:t>
            </a:r>
          </a:p>
        </p:txBody>
      </p:sp>
      <p:sp>
        <p:nvSpPr>
          <p:cNvPr id="44" name="Title 3"/>
          <p:cNvSpPr txBox="1">
            <a:spLocks/>
          </p:cNvSpPr>
          <p:nvPr/>
        </p:nvSpPr>
        <p:spPr>
          <a:xfrm>
            <a:off x="1285875" y="201613"/>
            <a:ext cx="7172325" cy="71596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solidFill>
                  <a:srgbClr val="497490"/>
                </a:solidFill>
                <a:ea typeface="ヒラギノ角ゴ Pro W3" charset="-128"/>
                <a:cs typeface="Arial" pitchFamily="34" charset="0"/>
              </a:rPr>
              <a:t>Strategic Questions </a:t>
            </a:r>
            <a:br>
              <a:rPr lang="en-US" altLang="en-US" dirty="0"/>
            </a:br>
            <a:r>
              <a:rPr lang="en-US" altLang="en-US" sz="2000" dirty="0"/>
              <a:t> Business Performance Optimization</a:t>
            </a:r>
          </a:p>
          <a:p>
            <a:endParaRPr lang="en-US" altLang="en-US" sz="2000" dirty="0"/>
          </a:p>
        </p:txBody>
      </p:sp>
      <p:sp>
        <p:nvSpPr>
          <p:cNvPr id="45"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13</a:t>
            </a:r>
          </a:p>
        </p:txBody>
      </p:sp>
    </p:spTree>
    <p:extLst>
      <p:ext uri="{BB962C8B-B14F-4D97-AF65-F5344CB8AC3E}">
        <p14:creationId xmlns:p14="http://schemas.microsoft.com/office/powerpoint/2010/main" val="263799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10400" y="990600"/>
            <a:ext cx="2090738" cy="948180"/>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800" dirty="0">
                <a:latin typeface="Arial Black" pitchFamily="34" charset="0"/>
                <a:ea typeface="Arial Unicode MS" pitchFamily="34" charset="-128"/>
                <a:cs typeface="Arial Unicode MS" pitchFamily="34" charset="-128"/>
              </a:rPr>
              <a:t>Integration of Solution Integrator w/Client</a:t>
            </a:r>
            <a:br>
              <a:rPr lang="en-US" altLang="en-US" dirty="0">
                <a:solidFill>
                  <a:srgbClr val="FF0000"/>
                </a:solidFill>
                <a:latin typeface="Arial Black" pitchFamily="34" charset="0"/>
                <a:ea typeface="Arial Unicode MS" pitchFamily="34" charset="-128"/>
                <a:cs typeface="Arial Unicode MS" pitchFamily="34" charset="-128"/>
              </a:rPr>
            </a:br>
            <a:r>
              <a:rPr lang="en-US" altLang="en-US" sz="2500" dirty="0">
                <a:ea typeface="Arial Unicode MS" pitchFamily="34" charset="-128"/>
                <a:cs typeface="Arial Unicode MS" pitchFamily="34" charset="-128"/>
              </a:rPr>
              <a:t>Leadership / Partnership</a:t>
            </a:r>
          </a:p>
        </p:txBody>
      </p:sp>
      <p:sp>
        <p:nvSpPr>
          <p:cNvPr id="21" name="AutoShape 3"/>
          <p:cNvSpPr>
            <a:spLocks noChangeArrowheads="1"/>
          </p:cNvSpPr>
          <p:nvPr/>
        </p:nvSpPr>
        <p:spPr bwMode="gray">
          <a:xfrm>
            <a:off x="138113" y="4000500"/>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2" name="AutoShape 3"/>
          <p:cNvSpPr>
            <a:spLocks noChangeArrowheads="1"/>
          </p:cNvSpPr>
          <p:nvPr/>
        </p:nvSpPr>
        <p:spPr bwMode="gray">
          <a:xfrm>
            <a:off x="138113" y="2162175"/>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3" name="Text Box 5"/>
          <p:cNvSpPr txBox="1">
            <a:spLocks noChangeArrowheads="1"/>
          </p:cNvSpPr>
          <p:nvPr/>
        </p:nvSpPr>
        <p:spPr bwMode="gray">
          <a:xfrm>
            <a:off x="1951038" y="3200400"/>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Development of strategy/roadmap, business cases and presentations in conjunction with corporate implementation initiatives</a:t>
            </a:r>
            <a:endParaRPr lang="de-DE" altLang="en-US" sz="1200" b="0" dirty="0"/>
          </a:p>
        </p:txBody>
      </p:sp>
      <p:sp>
        <p:nvSpPr>
          <p:cNvPr id="24" name="Text Box 6"/>
          <p:cNvSpPr txBox="1">
            <a:spLocks noChangeArrowheads="1"/>
          </p:cNvSpPr>
          <p:nvPr/>
        </p:nvSpPr>
        <p:spPr bwMode="gray">
          <a:xfrm>
            <a:off x="1951038" y="4093697"/>
            <a:ext cx="7192962"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Ability to quickly understand the business and translate the information to the technology</a:t>
            </a:r>
          </a:p>
          <a:p>
            <a:pPr algn="just" eaLnBrk="1" hangingPunct="1">
              <a:lnSpc>
                <a:spcPct val="90000"/>
              </a:lnSpc>
              <a:spcBef>
                <a:spcPct val="35000"/>
              </a:spcBef>
              <a:buClr>
                <a:srgbClr val="F0AB00"/>
              </a:buClr>
              <a:buSzPct val="80000"/>
              <a:buFont typeface="Wingdings" pitchFamily="2" charset="2"/>
              <a:buChar char="n"/>
            </a:pPr>
            <a:r>
              <a:rPr lang="de-DE" altLang="en-US" sz="1200" b="0" dirty="0"/>
              <a:t>Assess risk and opportunities to lead to the desired outcome		 </a:t>
            </a:r>
          </a:p>
        </p:txBody>
      </p:sp>
      <p:sp>
        <p:nvSpPr>
          <p:cNvPr id="25" name="Text Box 8"/>
          <p:cNvSpPr txBox="1">
            <a:spLocks noChangeArrowheads="1"/>
          </p:cNvSpPr>
          <p:nvPr/>
        </p:nvSpPr>
        <p:spPr bwMode="gray">
          <a:xfrm>
            <a:off x="1951038" y="4990652"/>
            <a:ext cx="7018337"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The abiltiy to bring unique consultation skills together from a variety of engagements and advise the client on strategies and the direction of the engagement in an effort to minimize risk and expand upon opportunities</a:t>
            </a:r>
          </a:p>
        </p:txBody>
      </p:sp>
      <p:sp>
        <p:nvSpPr>
          <p:cNvPr id="26" name="Text Box 24"/>
          <p:cNvSpPr txBox="1">
            <a:spLocks noChangeArrowheads="1"/>
          </p:cNvSpPr>
          <p:nvPr/>
        </p:nvSpPr>
        <p:spPr bwMode="gray">
          <a:xfrm>
            <a:off x="134938" y="3076575"/>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latin typeface="Arial" panose="020B0604020202020204" pitchFamily="34" charset="0"/>
                <a:cs typeface="Arial" panose="020B0604020202020204" pitchFamily="34" charset="0"/>
              </a:rPr>
              <a:t>Strategy / Roadmap</a:t>
            </a:r>
          </a:p>
        </p:txBody>
      </p:sp>
      <p:sp>
        <p:nvSpPr>
          <p:cNvPr id="27" name="Text Box 24"/>
          <p:cNvSpPr txBox="1">
            <a:spLocks noChangeArrowheads="1"/>
          </p:cNvSpPr>
          <p:nvPr/>
        </p:nvSpPr>
        <p:spPr bwMode="gray">
          <a:xfrm>
            <a:off x="134938" y="2162175"/>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latin typeface="Arial" panose="020B0604020202020204" pitchFamily="34" charset="0"/>
                <a:cs typeface="Arial" panose="020B0604020202020204" pitchFamily="34" charset="0"/>
              </a:rPr>
              <a:t>Leadership</a:t>
            </a:r>
          </a:p>
        </p:txBody>
      </p:sp>
      <p:sp>
        <p:nvSpPr>
          <p:cNvPr id="28" name="Text Box 24"/>
          <p:cNvSpPr txBox="1">
            <a:spLocks noChangeArrowheads="1"/>
          </p:cNvSpPr>
          <p:nvPr/>
        </p:nvSpPr>
        <p:spPr bwMode="gray">
          <a:xfrm>
            <a:off x="133350" y="4000500"/>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Business Acumen</a:t>
            </a:r>
          </a:p>
        </p:txBody>
      </p:sp>
      <p:sp>
        <p:nvSpPr>
          <p:cNvPr id="29" name="Text Box 24"/>
          <p:cNvSpPr txBox="1">
            <a:spLocks noChangeArrowheads="1"/>
          </p:cNvSpPr>
          <p:nvPr/>
        </p:nvSpPr>
        <p:spPr bwMode="gray">
          <a:xfrm>
            <a:off x="133350" y="4926012"/>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Consultation</a:t>
            </a:r>
          </a:p>
        </p:txBody>
      </p:sp>
      <p:sp>
        <p:nvSpPr>
          <p:cNvPr id="30" name="Text Box 5"/>
          <p:cNvSpPr txBox="1">
            <a:spLocks noChangeArrowheads="1"/>
          </p:cNvSpPr>
          <p:nvPr/>
        </p:nvSpPr>
        <p:spPr bwMode="gray">
          <a:xfrm>
            <a:off x="1951038" y="2321027"/>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Assess the capabilities of the solution integrator PMO Teams previous experience in leading and advising large scale financial technology implementations</a:t>
            </a:r>
          </a:p>
        </p:txBody>
      </p:sp>
      <p:sp>
        <p:nvSpPr>
          <p:cNvPr id="32" name="Rectangle 3"/>
          <p:cNvSpPr txBox="1">
            <a:spLocks noChangeArrowheads="1"/>
          </p:cNvSpPr>
          <p:nvPr/>
        </p:nvSpPr>
        <p:spPr bwMode="gray">
          <a:xfrm>
            <a:off x="152400" y="9906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
        <p:nvSpPr>
          <p:cNvPr id="33" name="Text Box 49"/>
          <p:cNvSpPr txBox="1">
            <a:spLocks noChangeArrowheads="1"/>
          </p:cNvSpPr>
          <p:nvPr/>
        </p:nvSpPr>
        <p:spPr bwMode="auto">
          <a:xfrm>
            <a:off x="7031886" y="1022350"/>
            <a:ext cx="2188314" cy="75713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lnSpc>
                <a:spcPct val="90000"/>
              </a:lnSpc>
              <a:defRPr/>
            </a:pPr>
            <a:r>
              <a:rPr lang="en-US" sz="1600" dirty="0">
                <a:solidFill>
                  <a:schemeClr val="tx2"/>
                </a:solidFill>
                <a:latin typeface="Arial" charset="0"/>
              </a:rPr>
              <a:t>Ability to Lead the Client &amp; Development Team</a:t>
            </a:r>
          </a:p>
        </p:txBody>
      </p:sp>
      <p:sp>
        <p:nvSpPr>
          <p:cNvPr id="16" name="AutoShape 3"/>
          <p:cNvSpPr>
            <a:spLocks noChangeArrowheads="1"/>
          </p:cNvSpPr>
          <p:nvPr/>
        </p:nvSpPr>
        <p:spPr bwMode="gray">
          <a:xfrm>
            <a:off x="138113" y="5867400"/>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17" name="Text Box 6"/>
          <p:cNvSpPr txBox="1">
            <a:spLocks noChangeArrowheads="1"/>
          </p:cNvSpPr>
          <p:nvPr/>
        </p:nvSpPr>
        <p:spPr bwMode="gray">
          <a:xfrm>
            <a:off x="1951038" y="5992913"/>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de-DE" altLang="en-US" sz="1200" b="0" dirty="0"/>
              <a:t>The abilty to bring the development team and business community together and understand how to integrate the requirements into the applications and review the code that satisfies the requirements</a:t>
            </a:r>
          </a:p>
        </p:txBody>
      </p:sp>
      <p:sp>
        <p:nvSpPr>
          <p:cNvPr id="18" name="Text Box 24"/>
          <p:cNvSpPr txBox="1">
            <a:spLocks noChangeArrowheads="1"/>
          </p:cNvSpPr>
          <p:nvPr/>
        </p:nvSpPr>
        <p:spPr bwMode="gray">
          <a:xfrm>
            <a:off x="133350" y="5867400"/>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Development Team</a:t>
            </a:r>
          </a:p>
        </p:txBody>
      </p:sp>
      <p:sp>
        <p:nvSpPr>
          <p:cNvPr id="31"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14</a:t>
            </a:r>
          </a:p>
        </p:txBody>
      </p:sp>
    </p:spTree>
    <p:extLst>
      <p:ext uri="{BB962C8B-B14F-4D97-AF65-F5344CB8AC3E}">
        <p14:creationId xmlns:p14="http://schemas.microsoft.com/office/powerpoint/2010/main" val="2397498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10400" y="1066800"/>
            <a:ext cx="2090738" cy="948180"/>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dirty="0">
                <a:latin typeface="Arial Black" pitchFamily="34" charset="0"/>
                <a:ea typeface="Arial Unicode MS" pitchFamily="34" charset="-128"/>
                <a:cs typeface="Arial Unicode MS" pitchFamily="34" charset="-128"/>
              </a:rPr>
              <a:t>Functional / Technical Resources</a:t>
            </a:r>
            <a:br>
              <a:rPr lang="en-US" altLang="en-US" dirty="0">
                <a:solidFill>
                  <a:srgbClr val="FF0000"/>
                </a:solidFill>
                <a:latin typeface="Arial Black" pitchFamily="34" charset="0"/>
                <a:ea typeface="Arial Unicode MS" pitchFamily="34" charset="-128"/>
                <a:cs typeface="Arial Unicode MS" pitchFamily="34" charset="-128"/>
              </a:rPr>
            </a:br>
            <a:r>
              <a:rPr lang="en-US" altLang="en-US" sz="2000" dirty="0">
                <a:ea typeface="Arial Unicode MS" pitchFamily="34" charset="-128"/>
                <a:cs typeface="Arial Unicode MS" pitchFamily="34" charset="-128"/>
              </a:rPr>
              <a:t>Business Acumen / Technological Sound</a:t>
            </a:r>
          </a:p>
        </p:txBody>
      </p:sp>
      <p:sp>
        <p:nvSpPr>
          <p:cNvPr id="21" name="AutoShape 3"/>
          <p:cNvSpPr>
            <a:spLocks noChangeArrowheads="1"/>
          </p:cNvSpPr>
          <p:nvPr/>
        </p:nvSpPr>
        <p:spPr bwMode="gray">
          <a:xfrm>
            <a:off x="152399" y="4098925"/>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2" name="AutoShape 3"/>
          <p:cNvSpPr>
            <a:spLocks noChangeArrowheads="1"/>
          </p:cNvSpPr>
          <p:nvPr/>
        </p:nvSpPr>
        <p:spPr bwMode="gray">
          <a:xfrm>
            <a:off x="138113" y="2228849"/>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6" name="Text Box 24"/>
          <p:cNvSpPr txBox="1">
            <a:spLocks noChangeArrowheads="1"/>
          </p:cNvSpPr>
          <p:nvPr/>
        </p:nvSpPr>
        <p:spPr bwMode="gray">
          <a:xfrm>
            <a:off x="134938" y="31242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IT Background</a:t>
            </a:r>
          </a:p>
        </p:txBody>
      </p:sp>
      <p:sp>
        <p:nvSpPr>
          <p:cNvPr id="27" name="Text Box 24"/>
          <p:cNvSpPr txBox="1">
            <a:spLocks noChangeArrowheads="1"/>
          </p:cNvSpPr>
          <p:nvPr/>
        </p:nvSpPr>
        <p:spPr bwMode="gray">
          <a:xfrm>
            <a:off x="134938" y="22098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Finance / Accounting Background</a:t>
            </a:r>
          </a:p>
        </p:txBody>
      </p:sp>
      <p:sp>
        <p:nvSpPr>
          <p:cNvPr id="28" name="Text Box 24"/>
          <p:cNvSpPr txBox="1">
            <a:spLocks noChangeArrowheads="1"/>
          </p:cNvSpPr>
          <p:nvPr/>
        </p:nvSpPr>
        <p:spPr bwMode="gray">
          <a:xfrm>
            <a:off x="133350" y="4048125"/>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Developer Background</a:t>
            </a:r>
          </a:p>
        </p:txBody>
      </p:sp>
      <p:sp>
        <p:nvSpPr>
          <p:cNvPr id="29" name="Text Box 24"/>
          <p:cNvSpPr txBox="1">
            <a:spLocks noChangeArrowheads="1"/>
          </p:cNvSpPr>
          <p:nvPr/>
        </p:nvSpPr>
        <p:spPr bwMode="gray">
          <a:xfrm>
            <a:off x="133350" y="4989513"/>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Solution Architect</a:t>
            </a:r>
          </a:p>
        </p:txBody>
      </p:sp>
      <p:sp>
        <p:nvSpPr>
          <p:cNvPr id="32" name="Rectangle 3"/>
          <p:cNvSpPr txBox="1">
            <a:spLocks noChangeArrowheads="1"/>
          </p:cNvSpPr>
          <p:nvPr/>
        </p:nvSpPr>
        <p:spPr bwMode="gray">
          <a:xfrm>
            <a:off x="152400" y="10668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
        <p:nvSpPr>
          <p:cNvPr id="33" name="Text Box 49"/>
          <p:cNvSpPr txBox="1">
            <a:spLocks noChangeArrowheads="1"/>
          </p:cNvSpPr>
          <p:nvPr/>
        </p:nvSpPr>
        <p:spPr bwMode="auto">
          <a:xfrm>
            <a:off x="7010400" y="1098550"/>
            <a:ext cx="2188314" cy="75713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lnSpc>
                <a:spcPct val="90000"/>
              </a:lnSpc>
              <a:defRPr/>
            </a:pPr>
            <a:r>
              <a:rPr lang="en-US" sz="1600" dirty="0">
                <a:solidFill>
                  <a:schemeClr val="tx2"/>
                </a:solidFill>
                <a:latin typeface="Arial" charset="0"/>
              </a:rPr>
              <a:t>Ability to integrate with Client &amp; Development Team</a:t>
            </a:r>
          </a:p>
        </p:txBody>
      </p:sp>
      <p:sp>
        <p:nvSpPr>
          <p:cNvPr id="41" name="AutoShape 3"/>
          <p:cNvSpPr>
            <a:spLocks noChangeArrowheads="1"/>
          </p:cNvSpPr>
          <p:nvPr/>
        </p:nvSpPr>
        <p:spPr bwMode="gray">
          <a:xfrm>
            <a:off x="152400" y="5903913"/>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45" name="Text Box 24"/>
          <p:cNvSpPr txBox="1">
            <a:spLocks noChangeArrowheads="1"/>
          </p:cNvSpPr>
          <p:nvPr/>
        </p:nvSpPr>
        <p:spPr bwMode="gray">
          <a:xfrm>
            <a:off x="160337" y="5916613"/>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Knowledge of P&amp;L, Balance Sheet &amp; Capital Projects</a:t>
            </a:r>
          </a:p>
        </p:txBody>
      </p:sp>
      <p:sp>
        <p:nvSpPr>
          <p:cNvPr id="31"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15</a:t>
            </a:r>
          </a:p>
        </p:txBody>
      </p:sp>
      <p:sp>
        <p:nvSpPr>
          <p:cNvPr id="36" name="Text Box 5"/>
          <p:cNvSpPr txBox="1">
            <a:spLocks noChangeArrowheads="1"/>
          </p:cNvSpPr>
          <p:nvPr/>
        </p:nvSpPr>
        <p:spPr bwMode="gray">
          <a:xfrm>
            <a:off x="1951038" y="2321027"/>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the value of quickly understanding the different line of businesses from previous experience working in a corporate finance or accounting group</a:t>
            </a:r>
          </a:p>
        </p:txBody>
      </p:sp>
      <p:sp>
        <p:nvSpPr>
          <p:cNvPr id="37" name="Text Box 5"/>
          <p:cNvSpPr txBox="1">
            <a:spLocks noChangeArrowheads="1"/>
          </p:cNvSpPr>
          <p:nvPr/>
        </p:nvSpPr>
        <p:spPr bwMode="gray">
          <a:xfrm>
            <a:off x="1951038" y="3353002"/>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Overall IT background with a variety of different skills set ranging from quality assurance, servers, security, infrastructure and operating systems	</a:t>
            </a:r>
          </a:p>
        </p:txBody>
      </p:sp>
      <p:sp>
        <p:nvSpPr>
          <p:cNvPr id="38" name="Text Box 5"/>
          <p:cNvSpPr txBox="1">
            <a:spLocks noChangeArrowheads="1"/>
          </p:cNvSpPr>
          <p:nvPr/>
        </p:nvSpPr>
        <p:spPr bwMode="gray">
          <a:xfrm>
            <a:off x="1951038" y="4191000"/>
            <a:ext cx="719296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the value and brings the experience of being able to develop the technology in an efficient manner	</a:t>
            </a:r>
          </a:p>
        </p:txBody>
      </p:sp>
      <p:sp>
        <p:nvSpPr>
          <p:cNvPr id="39" name="Text Box 5"/>
          <p:cNvSpPr txBox="1">
            <a:spLocks noChangeArrowheads="1"/>
          </p:cNvSpPr>
          <p:nvPr/>
        </p:nvSpPr>
        <p:spPr bwMode="gray">
          <a:xfrm>
            <a:off x="1951038" y="4907087"/>
            <a:ext cx="7192962"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the value of being able to bring Finance/Accounting, IT and Development background to the engagement to design the overall solution, supervise the developers and advise the client</a:t>
            </a:r>
          </a:p>
          <a:p>
            <a:pPr algn="just" eaLnBrk="1" hangingPunct="1">
              <a:lnSpc>
                <a:spcPct val="90000"/>
              </a:lnSpc>
              <a:spcBef>
                <a:spcPct val="35000"/>
              </a:spcBef>
              <a:buClr>
                <a:srgbClr val="F0AB00"/>
              </a:buClr>
              <a:buSzPct val="80000"/>
              <a:buFont typeface="Wingdings" pitchFamily="2" charset="2"/>
              <a:buChar char="n"/>
            </a:pPr>
            <a:r>
              <a:rPr lang="en-US" altLang="en-US" sz="1200" b="0" dirty="0"/>
              <a:t>The ability to work with 	disparate groups and bring all various entities together, answer detail questions and provide efficient solutions</a:t>
            </a:r>
          </a:p>
        </p:txBody>
      </p:sp>
      <p:sp>
        <p:nvSpPr>
          <p:cNvPr id="40" name="Text Box 5"/>
          <p:cNvSpPr txBox="1">
            <a:spLocks noChangeArrowheads="1"/>
          </p:cNvSpPr>
          <p:nvPr/>
        </p:nvSpPr>
        <p:spPr bwMode="gray">
          <a:xfrm>
            <a:off x="1951038" y="6110002"/>
            <a:ext cx="7192962"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Complete understanding of the financial statement	</a:t>
            </a:r>
          </a:p>
        </p:txBody>
      </p:sp>
    </p:spTree>
    <p:extLst>
      <p:ext uri="{BB962C8B-B14F-4D97-AF65-F5344CB8AC3E}">
        <p14:creationId xmlns:p14="http://schemas.microsoft.com/office/powerpoint/2010/main" val="685274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31886" y="1066800"/>
            <a:ext cx="2090738" cy="948180"/>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dirty="0">
                <a:latin typeface="Arial Black" pitchFamily="34" charset="0"/>
                <a:ea typeface="Arial Unicode MS" pitchFamily="34" charset="-128"/>
                <a:cs typeface="Arial Unicode MS" pitchFamily="34" charset="-128"/>
              </a:rPr>
              <a:t>Selecting Client Team Members</a:t>
            </a:r>
            <a:br>
              <a:rPr lang="en-US" altLang="en-US" dirty="0">
                <a:latin typeface="Arial Black" pitchFamily="34" charset="0"/>
                <a:ea typeface="Arial Unicode MS" pitchFamily="34" charset="-128"/>
                <a:cs typeface="Arial Unicode MS" pitchFamily="34" charset="-128"/>
              </a:rPr>
            </a:br>
            <a:r>
              <a:rPr lang="en-US" altLang="en-US" sz="2000" dirty="0">
                <a:ea typeface="Arial Unicode MS" pitchFamily="34" charset="-128"/>
                <a:cs typeface="Arial Unicode MS" pitchFamily="34" charset="-128"/>
              </a:rPr>
              <a:t>Business Acumen</a:t>
            </a:r>
          </a:p>
        </p:txBody>
      </p:sp>
      <p:sp>
        <p:nvSpPr>
          <p:cNvPr id="21" name="AutoShape 3"/>
          <p:cNvSpPr>
            <a:spLocks noChangeArrowheads="1"/>
          </p:cNvSpPr>
          <p:nvPr/>
        </p:nvSpPr>
        <p:spPr bwMode="gray">
          <a:xfrm>
            <a:off x="138113" y="4038600"/>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2" name="AutoShape 3"/>
          <p:cNvSpPr>
            <a:spLocks noChangeArrowheads="1"/>
          </p:cNvSpPr>
          <p:nvPr/>
        </p:nvSpPr>
        <p:spPr bwMode="gray">
          <a:xfrm>
            <a:off x="138113" y="2209800"/>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6" name="Text Box 24"/>
          <p:cNvSpPr txBox="1">
            <a:spLocks noChangeArrowheads="1"/>
          </p:cNvSpPr>
          <p:nvPr/>
        </p:nvSpPr>
        <p:spPr bwMode="gray">
          <a:xfrm>
            <a:off x="134938" y="31242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Functional PM</a:t>
            </a:r>
          </a:p>
        </p:txBody>
      </p:sp>
      <p:sp>
        <p:nvSpPr>
          <p:cNvPr id="27" name="Text Box 24"/>
          <p:cNvSpPr txBox="1">
            <a:spLocks noChangeArrowheads="1"/>
          </p:cNvSpPr>
          <p:nvPr/>
        </p:nvSpPr>
        <p:spPr bwMode="gray">
          <a:xfrm>
            <a:off x="134938" y="22098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Technical PM</a:t>
            </a:r>
          </a:p>
        </p:txBody>
      </p:sp>
      <p:sp>
        <p:nvSpPr>
          <p:cNvPr id="28" name="Text Box 24"/>
          <p:cNvSpPr txBox="1">
            <a:spLocks noChangeArrowheads="1"/>
          </p:cNvSpPr>
          <p:nvPr/>
        </p:nvSpPr>
        <p:spPr bwMode="gray">
          <a:xfrm>
            <a:off x="133350" y="4038600"/>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Business Analyst</a:t>
            </a:r>
          </a:p>
        </p:txBody>
      </p:sp>
      <p:sp>
        <p:nvSpPr>
          <p:cNvPr id="29" name="Text Box 24"/>
          <p:cNvSpPr txBox="1">
            <a:spLocks noChangeArrowheads="1"/>
          </p:cNvSpPr>
          <p:nvPr/>
        </p:nvSpPr>
        <p:spPr bwMode="gray">
          <a:xfrm>
            <a:off x="133350" y="4973637"/>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IT EPM Developers</a:t>
            </a:r>
          </a:p>
        </p:txBody>
      </p:sp>
      <p:sp>
        <p:nvSpPr>
          <p:cNvPr id="32" name="Rectangle 3"/>
          <p:cNvSpPr txBox="1">
            <a:spLocks noChangeArrowheads="1"/>
          </p:cNvSpPr>
          <p:nvPr/>
        </p:nvSpPr>
        <p:spPr bwMode="gray">
          <a:xfrm>
            <a:off x="152400" y="10668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
        <p:nvSpPr>
          <p:cNvPr id="33" name="Text Box 49"/>
          <p:cNvSpPr txBox="1">
            <a:spLocks noChangeArrowheads="1"/>
          </p:cNvSpPr>
          <p:nvPr/>
        </p:nvSpPr>
        <p:spPr bwMode="auto">
          <a:xfrm>
            <a:off x="7031886" y="1098550"/>
            <a:ext cx="2188314" cy="75713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lnSpc>
                <a:spcPct val="90000"/>
              </a:lnSpc>
              <a:defRPr/>
            </a:pPr>
            <a:r>
              <a:rPr lang="en-US" sz="1600" dirty="0">
                <a:solidFill>
                  <a:schemeClr val="tx2"/>
                </a:solidFill>
                <a:latin typeface="Arial" charset="0"/>
              </a:rPr>
              <a:t>Trusted relationship w/ the business community</a:t>
            </a:r>
          </a:p>
        </p:txBody>
      </p:sp>
      <p:sp>
        <p:nvSpPr>
          <p:cNvPr id="35"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16</a:t>
            </a:r>
          </a:p>
        </p:txBody>
      </p:sp>
      <p:sp>
        <p:nvSpPr>
          <p:cNvPr id="37" name="Text Box 5"/>
          <p:cNvSpPr txBox="1">
            <a:spLocks noChangeArrowheads="1"/>
          </p:cNvSpPr>
          <p:nvPr/>
        </p:nvSpPr>
        <p:spPr bwMode="gray">
          <a:xfrm>
            <a:off x="1905000" y="4036570"/>
            <a:ext cx="7192962" cy="84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significant value by being able to explain the detailed work of the various business entities </a:t>
            </a:r>
          </a:p>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noteworthy value by being able to write the requirements for the RFP and review the Solution Integrators requirements after the discovery session with the business entities</a:t>
            </a:r>
          </a:p>
        </p:txBody>
      </p:sp>
      <p:sp>
        <p:nvSpPr>
          <p:cNvPr id="38" name="Text Box 5"/>
          <p:cNvSpPr txBox="1">
            <a:spLocks noChangeArrowheads="1"/>
          </p:cNvSpPr>
          <p:nvPr/>
        </p:nvSpPr>
        <p:spPr bwMode="gray">
          <a:xfrm>
            <a:off x="1905000" y="4784771"/>
            <a:ext cx="7192962"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substantial value by working with the implementation team, coordinating the gathering of metadata and data from disparate sources systems (i.e. HR, Accounting, Financial, Data Warehouse) for the implementation team </a:t>
            </a:r>
          </a:p>
          <a:p>
            <a:pPr algn="just" eaLnBrk="1" hangingPunct="1">
              <a:lnSpc>
                <a:spcPct val="90000"/>
              </a:lnSpc>
              <a:spcBef>
                <a:spcPct val="35000"/>
              </a:spcBef>
              <a:buClr>
                <a:srgbClr val="F0AB00"/>
              </a:buClr>
              <a:buSzPct val="80000"/>
              <a:buFont typeface="Wingdings" pitchFamily="2" charset="2"/>
              <a:buChar char="n"/>
            </a:pPr>
            <a:r>
              <a:rPr lang="en-US" altLang="en-US" sz="1200" b="0" dirty="0"/>
              <a:t>Integrates with the implementation development team for knowledge transfer sessions and continuation of future development</a:t>
            </a:r>
          </a:p>
        </p:txBody>
      </p:sp>
      <p:sp>
        <p:nvSpPr>
          <p:cNvPr id="39" name="Text Box 5"/>
          <p:cNvSpPr txBox="1">
            <a:spLocks noChangeArrowheads="1"/>
          </p:cNvSpPr>
          <p:nvPr/>
        </p:nvSpPr>
        <p:spPr bwMode="gray">
          <a:xfrm>
            <a:off x="1905000" y="2193971"/>
            <a:ext cx="7192962"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value by giving overall direction from a technical aspect and validating the solutions offered by the implementation team and reviewing technical documentation to ensure the documentation is client ready</a:t>
            </a:r>
          </a:p>
          <a:p>
            <a:pPr algn="just" eaLnBrk="1" hangingPunct="1">
              <a:lnSpc>
                <a:spcPct val="90000"/>
              </a:lnSpc>
              <a:spcBef>
                <a:spcPct val="35000"/>
              </a:spcBef>
              <a:buClr>
                <a:srgbClr val="F0AB00"/>
              </a:buClr>
              <a:buSzPct val="80000"/>
              <a:buFont typeface="Wingdings" pitchFamily="2" charset="2"/>
              <a:buChar char="n"/>
            </a:pPr>
            <a:endParaRPr lang="en-US" altLang="en-US" sz="1200" b="0" dirty="0"/>
          </a:p>
        </p:txBody>
      </p:sp>
      <p:sp>
        <p:nvSpPr>
          <p:cNvPr id="40" name="Text Box 5"/>
          <p:cNvSpPr txBox="1">
            <a:spLocks noChangeArrowheads="1"/>
          </p:cNvSpPr>
          <p:nvPr/>
        </p:nvSpPr>
        <p:spPr bwMode="gray">
          <a:xfrm>
            <a:off x="1905000" y="3106138"/>
            <a:ext cx="7192962" cy="123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value by coalescing the business community, ensuring the business requirements are meet and provide overall direction for day-to-day activities for the entire project</a:t>
            </a:r>
          </a:p>
          <a:p>
            <a:pPr algn="just" eaLnBrk="1" hangingPunct="1">
              <a:lnSpc>
                <a:spcPct val="90000"/>
              </a:lnSpc>
              <a:spcBef>
                <a:spcPct val="35000"/>
              </a:spcBef>
              <a:buClr>
                <a:srgbClr val="F0AB00"/>
              </a:buClr>
              <a:buSzPct val="80000"/>
              <a:buFont typeface="Wingdings" pitchFamily="2" charset="2"/>
              <a:buChar char="n"/>
            </a:pPr>
            <a:r>
              <a:rPr lang="en-US" altLang="en-US" sz="1200" b="0" dirty="0"/>
              <a:t>Review the solutions offered by the solution integrator with business community with a prototype demonstration </a:t>
            </a:r>
          </a:p>
          <a:p>
            <a:pPr algn="just" eaLnBrk="1" hangingPunct="1">
              <a:lnSpc>
                <a:spcPct val="90000"/>
              </a:lnSpc>
              <a:spcBef>
                <a:spcPct val="35000"/>
              </a:spcBef>
              <a:buClr>
                <a:srgbClr val="F0AB00"/>
              </a:buClr>
              <a:buSzPct val="80000"/>
              <a:buFont typeface="Wingdings" pitchFamily="2" charset="2"/>
              <a:buChar char="n"/>
            </a:pPr>
            <a:endParaRPr lang="en-US" altLang="en-US" sz="1200" b="0" dirty="0"/>
          </a:p>
        </p:txBody>
      </p:sp>
      <p:sp>
        <p:nvSpPr>
          <p:cNvPr id="43" name="AutoShape 3"/>
          <p:cNvSpPr>
            <a:spLocks noChangeArrowheads="1"/>
          </p:cNvSpPr>
          <p:nvPr/>
        </p:nvSpPr>
        <p:spPr bwMode="gray">
          <a:xfrm>
            <a:off x="152400" y="5978525"/>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dirty="0">
              <a:solidFill>
                <a:srgbClr val="FF0000"/>
              </a:solidFill>
            </a:endParaRPr>
          </a:p>
        </p:txBody>
      </p:sp>
      <p:sp>
        <p:nvSpPr>
          <p:cNvPr id="44" name="Text Box 24"/>
          <p:cNvSpPr txBox="1">
            <a:spLocks noChangeArrowheads="1"/>
          </p:cNvSpPr>
          <p:nvPr/>
        </p:nvSpPr>
        <p:spPr bwMode="gray">
          <a:xfrm>
            <a:off x="133350" y="5943600"/>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Independent Advisory Council</a:t>
            </a:r>
          </a:p>
        </p:txBody>
      </p:sp>
      <p:sp>
        <p:nvSpPr>
          <p:cNvPr id="45" name="Text Box 5"/>
          <p:cNvSpPr txBox="1">
            <a:spLocks noChangeArrowheads="1"/>
          </p:cNvSpPr>
          <p:nvPr/>
        </p:nvSpPr>
        <p:spPr bwMode="gray">
          <a:xfrm>
            <a:off x="1905000" y="5562600"/>
            <a:ext cx="7192962" cy="123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endParaRPr lang="en-US" altLang="en-US" sz="1200" b="0" dirty="0"/>
          </a:p>
          <a:p>
            <a:pPr algn="just" eaLnBrk="1" hangingPunct="1">
              <a:lnSpc>
                <a:spcPct val="90000"/>
              </a:lnSpc>
              <a:spcBef>
                <a:spcPct val="35000"/>
              </a:spcBef>
              <a:buClr>
                <a:srgbClr val="F0AB00"/>
              </a:buClr>
              <a:buSzPct val="80000"/>
              <a:buFont typeface="Wingdings" pitchFamily="2" charset="2"/>
              <a:buChar char="n"/>
            </a:pPr>
            <a:r>
              <a:rPr lang="en-US" altLang="en-US" sz="1200" b="0" dirty="0"/>
              <a:t>Provides the unique knowledge and skills to review the overall solution/design provided and offer a validating or differing opinion to ensure the overall mission, goals and corporate strategy initiatives are being meet by the implementation</a:t>
            </a:r>
          </a:p>
          <a:p>
            <a:pPr algn="just" eaLnBrk="1" hangingPunct="1">
              <a:lnSpc>
                <a:spcPct val="90000"/>
              </a:lnSpc>
              <a:spcBef>
                <a:spcPct val="35000"/>
              </a:spcBef>
              <a:buClr>
                <a:srgbClr val="F0AB00"/>
              </a:buClr>
              <a:buSzPct val="80000"/>
              <a:buFont typeface="Wingdings" pitchFamily="2" charset="2"/>
              <a:buChar char="n"/>
            </a:pPr>
            <a:endParaRPr lang="en-US" altLang="en-US" sz="1200" b="0" dirty="0"/>
          </a:p>
        </p:txBody>
      </p:sp>
    </p:spTree>
    <p:extLst>
      <p:ext uri="{BB962C8B-B14F-4D97-AF65-F5344CB8AC3E}">
        <p14:creationId xmlns:p14="http://schemas.microsoft.com/office/powerpoint/2010/main" val="1156709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31886" y="1066800"/>
            <a:ext cx="2090738" cy="948180"/>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dirty="0">
                <a:latin typeface="Arial Black" pitchFamily="34" charset="0"/>
                <a:ea typeface="Arial Unicode MS" pitchFamily="34" charset="-128"/>
                <a:cs typeface="Arial Unicode MS" pitchFamily="34" charset="-128"/>
              </a:rPr>
              <a:t>Politics</a:t>
            </a:r>
            <a:br>
              <a:rPr lang="en-US" altLang="en-US" dirty="0">
                <a:solidFill>
                  <a:srgbClr val="FF0000"/>
                </a:solidFill>
                <a:latin typeface="Arial Black" pitchFamily="34" charset="0"/>
                <a:ea typeface="Arial Unicode MS" pitchFamily="34" charset="-128"/>
                <a:cs typeface="Arial Unicode MS" pitchFamily="34" charset="-128"/>
              </a:rPr>
            </a:br>
            <a:r>
              <a:rPr lang="en-US" altLang="en-US" sz="2000" dirty="0">
                <a:ea typeface="Arial Unicode MS" pitchFamily="34" charset="-128"/>
                <a:cs typeface="Arial Unicode MS" pitchFamily="34" charset="-128"/>
              </a:rPr>
              <a:t>The Unspoken Word</a:t>
            </a:r>
          </a:p>
        </p:txBody>
      </p:sp>
      <p:sp>
        <p:nvSpPr>
          <p:cNvPr id="21" name="AutoShape 3"/>
          <p:cNvSpPr>
            <a:spLocks noChangeArrowheads="1"/>
          </p:cNvSpPr>
          <p:nvPr/>
        </p:nvSpPr>
        <p:spPr bwMode="gray">
          <a:xfrm>
            <a:off x="138113" y="4048125"/>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r>
              <a:rPr lang="en-US" altLang="en-US" sz="1600" b="0">
                <a:solidFill>
                  <a:srgbClr val="FF0000"/>
                </a:solidFill>
              </a:rPr>
              <a:t>Minimize</a:t>
            </a:r>
            <a:endParaRPr lang="en-US" altLang="en-US" sz="1600" b="0"/>
          </a:p>
        </p:txBody>
      </p:sp>
      <p:sp>
        <p:nvSpPr>
          <p:cNvPr id="22" name="AutoShape 3"/>
          <p:cNvSpPr>
            <a:spLocks noChangeArrowheads="1"/>
          </p:cNvSpPr>
          <p:nvPr/>
        </p:nvSpPr>
        <p:spPr bwMode="gray">
          <a:xfrm>
            <a:off x="138113" y="2209800"/>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r>
              <a:rPr lang="en-US" altLang="en-US" sz="1600" b="0" dirty="0">
                <a:solidFill>
                  <a:srgbClr val="FF0000"/>
                </a:solidFill>
              </a:rPr>
              <a:t>Minimize</a:t>
            </a:r>
          </a:p>
        </p:txBody>
      </p:sp>
      <p:sp>
        <p:nvSpPr>
          <p:cNvPr id="26" name="Text Box 24"/>
          <p:cNvSpPr txBox="1">
            <a:spLocks noChangeArrowheads="1"/>
          </p:cNvSpPr>
          <p:nvPr/>
        </p:nvSpPr>
        <p:spPr bwMode="gray">
          <a:xfrm>
            <a:off x="134938" y="31242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Missed Opportunities</a:t>
            </a:r>
          </a:p>
        </p:txBody>
      </p:sp>
      <p:sp>
        <p:nvSpPr>
          <p:cNvPr id="27" name="Text Box 24"/>
          <p:cNvSpPr txBox="1">
            <a:spLocks noChangeArrowheads="1"/>
          </p:cNvSpPr>
          <p:nvPr/>
        </p:nvSpPr>
        <p:spPr bwMode="gray">
          <a:xfrm>
            <a:off x="134938" y="22098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600" b="1" dirty="0">
                <a:solidFill>
                  <a:schemeClr val="bg1"/>
                </a:solidFill>
              </a:rPr>
              <a:t>Inefficiencies</a:t>
            </a:r>
          </a:p>
        </p:txBody>
      </p:sp>
      <p:sp>
        <p:nvSpPr>
          <p:cNvPr id="28" name="Text Box 24"/>
          <p:cNvSpPr txBox="1">
            <a:spLocks noChangeArrowheads="1"/>
          </p:cNvSpPr>
          <p:nvPr/>
        </p:nvSpPr>
        <p:spPr bwMode="gray">
          <a:xfrm>
            <a:off x="133350" y="4048125"/>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Ill-Advised Decisions</a:t>
            </a:r>
          </a:p>
        </p:txBody>
      </p:sp>
      <p:sp>
        <p:nvSpPr>
          <p:cNvPr id="29" name="Text Box 24"/>
          <p:cNvSpPr txBox="1">
            <a:spLocks noChangeArrowheads="1"/>
          </p:cNvSpPr>
          <p:nvPr/>
        </p:nvSpPr>
        <p:spPr bwMode="gray">
          <a:xfrm>
            <a:off x="133350" y="4973637"/>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Calibri (Body)"/>
              </a:rPr>
              <a:t>Unqualified Resources</a:t>
            </a:r>
          </a:p>
        </p:txBody>
      </p:sp>
      <p:sp>
        <p:nvSpPr>
          <p:cNvPr id="32" name="Rectangle 3"/>
          <p:cNvSpPr txBox="1">
            <a:spLocks noChangeArrowheads="1"/>
          </p:cNvSpPr>
          <p:nvPr/>
        </p:nvSpPr>
        <p:spPr bwMode="gray">
          <a:xfrm>
            <a:off x="152400" y="10668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
        <p:nvSpPr>
          <p:cNvPr id="33" name="Text Box 49"/>
          <p:cNvSpPr txBox="1">
            <a:spLocks noChangeArrowheads="1"/>
          </p:cNvSpPr>
          <p:nvPr/>
        </p:nvSpPr>
        <p:spPr bwMode="auto">
          <a:xfrm>
            <a:off x="7031886" y="1371600"/>
            <a:ext cx="2188314" cy="31393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lnSpc>
                <a:spcPct val="90000"/>
              </a:lnSpc>
              <a:defRPr/>
            </a:pPr>
            <a:r>
              <a:rPr lang="en-US" sz="1600" dirty="0">
                <a:solidFill>
                  <a:schemeClr val="tx2"/>
                </a:solidFill>
                <a:latin typeface="Arial" charset="0"/>
              </a:rPr>
              <a:t>Minimize</a:t>
            </a:r>
          </a:p>
        </p:txBody>
      </p:sp>
      <p:sp>
        <p:nvSpPr>
          <p:cNvPr id="17"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17</a:t>
            </a:r>
          </a:p>
        </p:txBody>
      </p:sp>
      <p:sp>
        <p:nvSpPr>
          <p:cNvPr id="2" name="Rectangle 1"/>
          <p:cNvSpPr/>
          <p:nvPr/>
        </p:nvSpPr>
        <p:spPr>
          <a:xfrm>
            <a:off x="4047850" y="5181600"/>
            <a:ext cx="1048300" cy="369332"/>
          </a:xfrm>
          <a:prstGeom prst="rect">
            <a:avLst/>
          </a:prstGeom>
        </p:spPr>
        <p:txBody>
          <a:bodyPr wrap="none">
            <a:spAutoFit/>
          </a:bodyPr>
          <a:lstStyle/>
          <a:p>
            <a:r>
              <a:rPr lang="en-US" altLang="en-US" dirty="0">
                <a:solidFill>
                  <a:srgbClr val="FF0000"/>
                </a:solidFill>
              </a:rPr>
              <a:t>Minimize</a:t>
            </a:r>
            <a:endParaRPr lang="en-US" dirty="0"/>
          </a:p>
        </p:txBody>
      </p:sp>
      <p:sp>
        <p:nvSpPr>
          <p:cNvPr id="3" name="Rectangle 2"/>
          <p:cNvSpPr/>
          <p:nvPr/>
        </p:nvSpPr>
        <p:spPr>
          <a:xfrm>
            <a:off x="4047850" y="3364468"/>
            <a:ext cx="1048300" cy="369332"/>
          </a:xfrm>
          <a:prstGeom prst="rect">
            <a:avLst/>
          </a:prstGeom>
        </p:spPr>
        <p:txBody>
          <a:bodyPr wrap="none">
            <a:spAutoFit/>
          </a:bodyPr>
          <a:lstStyle/>
          <a:p>
            <a:r>
              <a:rPr lang="en-US" altLang="en-US" dirty="0">
                <a:solidFill>
                  <a:srgbClr val="FF0000"/>
                </a:solidFill>
              </a:rPr>
              <a:t>Minimize</a:t>
            </a:r>
            <a:endParaRPr lang="en-US" dirty="0"/>
          </a:p>
        </p:txBody>
      </p:sp>
      <p:sp>
        <p:nvSpPr>
          <p:cNvPr id="31" name="Rectangle 3"/>
          <p:cNvSpPr txBox="1">
            <a:spLocks noChangeArrowheads="1"/>
          </p:cNvSpPr>
          <p:nvPr/>
        </p:nvSpPr>
        <p:spPr bwMode="gray">
          <a:xfrm>
            <a:off x="1219200" y="60960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35000"/>
              </a:spcBef>
              <a:buClr>
                <a:srgbClr val="000000"/>
              </a:buClr>
              <a:buSzPct val="80000"/>
            </a:pPr>
            <a:r>
              <a:rPr lang="en-US" sz="1200" dirty="0">
                <a:solidFill>
                  <a:srgbClr val="FF0000"/>
                </a:solidFill>
              </a:rPr>
              <a:t>Result: Potential failed implementation, missed Go-Live and inadequate solution</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a:p>
            <a:pPr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Tree>
    <p:extLst>
      <p:ext uri="{BB962C8B-B14F-4D97-AF65-F5344CB8AC3E}">
        <p14:creationId xmlns:p14="http://schemas.microsoft.com/office/powerpoint/2010/main" val="2657315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a:bodyPr>
          <a:lstStyle/>
          <a:p>
            <a:r>
              <a:rPr lang="en-US" sz="4000" dirty="0">
                <a:solidFill>
                  <a:srgbClr val="497490"/>
                </a:solidFill>
                <a:ea typeface="ヒラギノ角ゴ Pro W3" charset="-128"/>
                <a:cs typeface="Arial" pitchFamily="34" charset="0"/>
              </a:rPr>
              <a:t>Current &amp; Former Clients</a:t>
            </a:r>
          </a:p>
        </p:txBody>
      </p:sp>
      <p:sp>
        <p:nvSpPr>
          <p:cNvPr id="18" name="Slide Number Placeholder 17"/>
          <p:cNvSpPr>
            <a:spLocks noGrp="1"/>
          </p:cNvSpPr>
          <p:nvPr>
            <p:ph type="sldNum" sz="quarter" idx="19"/>
          </p:nvPr>
        </p:nvSpPr>
        <p:spPr/>
        <p:txBody>
          <a:bodyPr/>
          <a:lstStyle/>
          <a:p>
            <a:fld id="{CE332037-203C-46D4-83FF-2B8C91549C8D}" type="slidenum">
              <a:rPr lang="en-US" sz="800" smtClean="0"/>
              <a:pPr/>
              <a:t>18</a:t>
            </a:fld>
            <a:endParaRPr lang="en-US" sz="800" dirty="0"/>
          </a:p>
        </p:txBody>
      </p:sp>
      <p:pic>
        <p:nvPicPr>
          <p:cNvPr id="1034" name="Picture 10" descr="Image result for wells fargo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495337"/>
            <a:ext cx="1219200" cy="57243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Federal Reserv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9824" y="1516923"/>
            <a:ext cx="579507" cy="57950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verizon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91601" y="1500098"/>
            <a:ext cx="1090199" cy="61323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pwc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1004" y="3160614"/>
            <a:ext cx="667196" cy="5065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64936" y="4628389"/>
            <a:ext cx="647700" cy="647700"/>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62400" y="1524000"/>
            <a:ext cx="1103156" cy="562064"/>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42023" y="3392807"/>
            <a:ext cx="1315977" cy="369570"/>
          </a:xfrm>
          <a:prstGeom prst="rect">
            <a:avLst/>
          </a:prstGeom>
        </p:spPr>
      </p:pic>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86000" y="3114677"/>
            <a:ext cx="863600" cy="647700"/>
          </a:xfrm>
          <a:prstGeom prst="rect">
            <a:avLst/>
          </a:prstGeom>
        </p:spPr>
      </p:pic>
      <p:pic>
        <p:nvPicPr>
          <p:cNvPr id="19" name="Picture 18"/>
          <p:cNvPicPr>
            <a:picLocks noChangeAspect="1"/>
          </p:cNvPicPr>
          <p:nvPr/>
        </p:nvPicPr>
        <p:blipFill>
          <a:blip r:embed="rId11"/>
          <a:stretch>
            <a:fillRect/>
          </a:stretch>
        </p:blipFill>
        <p:spPr>
          <a:xfrm>
            <a:off x="4074956" y="3160613"/>
            <a:ext cx="725587" cy="725587"/>
          </a:xfrm>
          <a:prstGeom prst="rect">
            <a:avLst/>
          </a:prstGeom>
        </p:spPr>
      </p:pic>
      <p:pic>
        <p:nvPicPr>
          <p:cNvPr id="20" name="Pictur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810500" y="3286127"/>
            <a:ext cx="495300" cy="495300"/>
          </a:xfrm>
          <a:prstGeom prst="rect">
            <a:avLst/>
          </a:prstGeom>
        </p:spPr>
      </p:pic>
      <p:pic>
        <p:nvPicPr>
          <p:cNvPr id="21" name="Picture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200" y="4782312"/>
            <a:ext cx="1143000" cy="475488"/>
          </a:xfrm>
          <a:prstGeom prst="rect">
            <a:avLst/>
          </a:prstGeom>
        </p:spPr>
      </p:pic>
      <p:pic>
        <p:nvPicPr>
          <p:cNvPr id="22" name="Picture 2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286000" y="4800601"/>
            <a:ext cx="914400" cy="475488"/>
          </a:xfrm>
          <a:prstGeom prst="rect">
            <a:avLst/>
          </a:prstGeom>
        </p:spPr>
      </p:pic>
      <p:pic>
        <p:nvPicPr>
          <p:cNvPr id="23" name="Picture 2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164634" y="4719640"/>
            <a:ext cx="654868" cy="556449"/>
          </a:xfrm>
          <a:prstGeom prst="rect">
            <a:avLst/>
          </a:prstGeom>
        </p:spPr>
      </p:pic>
      <p:pic>
        <p:nvPicPr>
          <p:cNvPr id="25" name="Picture 2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562600" y="4729980"/>
            <a:ext cx="1074265" cy="546109"/>
          </a:xfrm>
          <a:prstGeom prst="rect">
            <a:avLst/>
          </a:prstGeom>
        </p:spPr>
      </p:pic>
      <p:pic>
        <p:nvPicPr>
          <p:cNvPr id="26" name="Picture 2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286000" y="1516923"/>
            <a:ext cx="627890" cy="627890"/>
          </a:xfrm>
          <a:prstGeom prst="rect">
            <a:avLst/>
          </a:prstGeom>
        </p:spPr>
      </p:pic>
      <p:sp>
        <p:nvSpPr>
          <p:cNvPr id="31" name="Footer Placeholder 4"/>
          <p:cNvSpPr txBox="1">
            <a:spLocks/>
          </p:cNvSpPr>
          <p:nvPr/>
        </p:nvSpPr>
        <p:spPr>
          <a:xfrm>
            <a:off x="3581400" y="6588125"/>
            <a:ext cx="2286000" cy="19367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b="1" dirty="0">
                <a:solidFill>
                  <a:prstClr val="black">
                    <a:tint val="75000"/>
                  </a:prstClr>
                </a:solidFill>
              </a:rPr>
              <a:t>© 2018 MBA Scripting.  All Rights Reserved</a:t>
            </a:r>
            <a:endParaRPr lang="en-US" dirty="0">
              <a:solidFill>
                <a:prstClr val="black">
                  <a:tint val="75000"/>
                </a:prstClr>
              </a:solidFill>
            </a:endParaRPr>
          </a:p>
        </p:txBody>
      </p:sp>
    </p:spTree>
    <p:extLst>
      <p:ext uri="{BB962C8B-B14F-4D97-AF65-F5344CB8AC3E}">
        <p14:creationId xmlns:p14="http://schemas.microsoft.com/office/powerpoint/2010/main" val="514296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Grp="1" noChangeArrowheads="1"/>
          </p:cNvSpPr>
          <p:nvPr>
            <p:ph type="body" idx="4294967295"/>
          </p:nvPr>
        </p:nvSpPr>
        <p:spPr>
          <a:xfrm>
            <a:off x="168275" y="304800"/>
            <a:ext cx="8805863" cy="754062"/>
          </a:xfrm>
        </p:spPr>
        <p:txBody>
          <a:bodyPr/>
          <a:lstStyle/>
          <a:p>
            <a:pPr marL="0" indent="0" algn="ctr" eaLnBrk="1" hangingPunct="1">
              <a:buNone/>
            </a:pPr>
            <a:r>
              <a:rPr lang="en-GB" sz="3200" dirty="0"/>
              <a:t>Do you have any questions?</a:t>
            </a:r>
          </a:p>
        </p:txBody>
      </p:sp>
      <p:sp>
        <p:nvSpPr>
          <p:cNvPr id="5" name="Slide Number Placeholder 17"/>
          <p:cNvSpPr>
            <a:spLocks noGrp="1"/>
          </p:cNvSpPr>
          <p:nvPr>
            <p:ph type="sldNum" sz="quarter" idx="19"/>
          </p:nvPr>
        </p:nvSpPr>
        <p:spPr>
          <a:xfrm>
            <a:off x="6804664" y="6526472"/>
            <a:ext cx="2133600" cy="150811"/>
          </a:xfrm>
        </p:spPr>
        <p:txBody>
          <a:bodyPr/>
          <a:lstStyle/>
          <a:p>
            <a:r>
              <a:rPr lang="en-US" sz="800" dirty="0"/>
              <a:t>19</a:t>
            </a:r>
          </a:p>
        </p:txBody>
      </p:sp>
      <p:sp>
        <p:nvSpPr>
          <p:cNvPr id="6" name="Footer Placeholder 4"/>
          <p:cNvSpPr txBox="1">
            <a:spLocks/>
          </p:cNvSpPr>
          <p:nvPr/>
        </p:nvSpPr>
        <p:spPr>
          <a:xfrm>
            <a:off x="3581400" y="6588125"/>
            <a:ext cx="2286000" cy="19367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b="1" dirty="0">
                <a:solidFill>
                  <a:prstClr val="black">
                    <a:tint val="75000"/>
                  </a:prstClr>
                </a:solidFill>
              </a:rPr>
              <a:t>© 2018 MBA Scripting.  All Rights Reserved</a:t>
            </a:r>
            <a:endParaRPr lang="en-US" dirty="0">
              <a:solidFill>
                <a:prstClr val="black">
                  <a:tint val="75000"/>
                </a:prstClr>
              </a:solidFill>
            </a:endParaRPr>
          </a:p>
        </p:txBody>
      </p:sp>
      <p:pic>
        <p:nvPicPr>
          <p:cNvPr id="7" name="Picture 5" descr="Question Mark"/>
          <p:cNvPicPr>
            <a:picLocks noChangeAspect="1" noChangeArrowheads="1"/>
          </p:cNvPicPr>
          <p:nvPr/>
        </p:nvPicPr>
        <p:blipFill>
          <a:blip r:embed="rId3" cstate="print"/>
          <a:srcRect/>
          <a:stretch>
            <a:fillRect/>
          </a:stretch>
        </p:blipFill>
        <p:spPr bwMode="auto">
          <a:xfrm>
            <a:off x="3516312" y="1676400"/>
            <a:ext cx="2230438" cy="2813050"/>
          </a:xfrm>
          <a:prstGeom prst="rect">
            <a:avLst/>
          </a:prstGeom>
          <a:noFill/>
          <a:ln w="9525">
            <a:noFill/>
            <a:miter lim="800000"/>
            <a:headEnd/>
            <a:tailEnd/>
          </a:ln>
        </p:spPr>
      </p:pic>
      <p:sp>
        <p:nvSpPr>
          <p:cNvPr id="8" name="TextBox 7"/>
          <p:cNvSpPr txBox="1"/>
          <p:nvPr/>
        </p:nvSpPr>
        <p:spPr>
          <a:xfrm>
            <a:off x="2057400" y="5801380"/>
            <a:ext cx="5695534" cy="954107"/>
          </a:xfrm>
          <a:prstGeom prst="rect">
            <a:avLst/>
          </a:prstGeom>
          <a:noFill/>
        </p:spPr>
        <p:txBody>
          <a:bodyPr wrap="none" rtlCol="0">
            <a:spAutoFit/>
          </a:bodyPr>
          <a:lstStyle/>
          <a:p>
            <a:r>
              <a:rPr lang="en-US" sz="2800" b="1" dirty="0"/>
              <a:t>Rudolph Daniels / MBAScripting.com</a:t>
            </a:r>
          </a:p>
          <a:p>
            <a:endParaRPr lang="en-US" sz="2800" b="1" dirty="0"/>
          </a:p>
        </p:txBody>
      </p:sp>
    </p:spTree>
    <p:extLst>
      <p:ext uri="{BB962C8B-B14F-4D97-AF65-F5344CB8AC3E}">
        <p14:creationId xmlns:p14="http://schemas.microsoft.com/office/powerpoint/2010/main" val="1908410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2000" y="0"/>
            <a:ext cx="8077200" cy="914400"/>
          </a:xfrm>
        </p:spPr>
        <p:txBody>
          <a:bodyPr>
            <a:noAutofit/>
          </a:bodyPr>
          <a:lstStyle/>
          <a:p>
            <a:r>
              <a:rPr lang="en-GB" sz="3200">
                <a:solidFill>
                  <a:srgbClr val="497490"/>
                </a:solidFill>
                <a:latin typeface="Arial" pitchFamily="34" charset="0"/>
                <a:ea typeface="ヒラギノ角ゴ Pro W3" charset="-128"/>
                <a:cs typeface="Arial" pitchFamily="34" charset="0"/>
              </a:rPr>
              <a:t>How does a </a:t>
            </a:r>
            <a:r>
              <a:rPr lang="en-GB" sz="3200" dirty="0">
                <a:solidFill>
                  <a:srgbClr val="497490"/>
                </a:solidFill>
                <a:latin typeface="Arial" pitchFamily="34" charset="0"/>
                <a:ea typeface="ヒラギノ角ゴ Pro W3" charset="-128"/>
                <a:cs typeface="Arial" pitchFamily="34" charset="0"/>
              </a:rPr>
              <a:t>Methodology integrate into Application Design?</a:t>
            </a:r>
          </a:p>
        </p:txBody>
      </p:sp>
      <p:sp>
        <p:nvSpPr>
          <p:cNvPr id="6" name="Rectangle 5"/>
          <p:cNvSpPr/>
          <p:nvPr/>
        </p:nvSpPr>
        <p:spPr bwMode="ltGray">
          <a:xfrm>
            <a:off x="451339" y="1268414"/>
            <a:ext cx="1263162" cy="865187"/>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60000"/>
                    <a:lumOff val="40000"/>
                  </a:schemeClr>
                </a:solidFill>
                <a:latin typeface="Georgia" pitchFamily="18" charset="0"/>
              </a:rPr>
              <a:t>Assess</a:t>
            </a:r>
          </a:p>
        </p:txBody>
      </p:sp>
      <p:sp>
        <p:nvSpPr>
          <p:cNvPr id="8" name="Rectangle 7"/>
          <p:cNvSpPr/>
          <p:nvPr/>
        </p:nvSpPr>
        <p:spPr bwMode="ltGray">
          <a:xfrm>
            <a:off x="1846385" y="1916114"/>
            <a:ext cx="1263162" cy="865187"/>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dirty="0">
                <a:solidFill>
                  <a:schemeClr val="tx2">
                    <a:lumMod val="60000"/>
                    <a:lumOff val="40000"/>
                  </a:schemeClr>
                </a:solidFill>
                <a:latin typeface="Georgia" pitchFamily="18" charset="0"/>
              </a:rPr>
              <a:t>Design</a:t>
            </a:r>
          </a:p>
        </p:txBody>
      </p:sp>
      <p:sp>
        <p:nvSpPr>
          <p:cNvPr id="9" name="Rectangle 8"/>
          <p:cNvSpPr/>
          <p:nvPr/>
        </p:nvSpPr>
        <p:spPr bwMode="ltGray">
          <a:xfrm>
            <a:off x="3242897" y="2492375"/>
            <a:ext cx="1263162" cy="865188"/>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dirty="0">
                <a:solidFill>
                  <a:schemeClr val="tx2">
                    <a:lumMod val="60000"/>
                    <a:lumOff val="40000"/>
                  </a:schemeClr>
                </a:solidFill>
                <a:latin typeface="Georgia" pitchFamily="18" charset="0"/>
              </a:rPr>
              <a:t>Construct</a:t>
            </a:r>
          </a:p>
        </p:txBody>
      </p:sp>
      <p:sp>
        <p:nvSpPr>
          <p:cNvPr id="10" name="Rectangle 9"/>
          <p:cNvSpPr/>
          <p:nvPr/>
        </p:nvSpPr>
        <p:spPr bwMode="ltGray">
          <a:xfrm>
            <a:off x="4637942" y="3173413"/>
            <a:ext cx="1396511" cy="865187"/>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dirty="0">
                <a:solidFill>
                  <a:schemeClr val="tx2">
                    <a:lumMod val="60000"/>
                    <a:lumOff val="40000"/>
                  </a:schemeClr>
                </a:solidFill>
                <a:latin typeface="Georgia" pitchFamily="18" charset="0"/>
              </a:rPr>
              <a:t>Implement</a:t>
            </a:r>
          </a:p>
        </p:txBody>
      </p:sp>
      <p:sp>
        <p:nvSpPr>
          <p:cNvPr id="11" name="Rectangle 10"/>
          <p:cNvSpPr/>
          <p:nvPr/>
        </p:nvSpPr>
        <p:spPr bwMode="ltGray">
          <a:xfrm>
            <a:off x="6204438" y="3644900"/>
            <a:ext cx="1263162" cy="863600"/>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dirty="0">
                <a:solidFill>
                  <a:schemeClr val="tx2">
                    <a:lumMod val="60000"/>
                    <a:lumOff val="40000"/>
                  </a:schemeClr>
                </a:solidFill>
                <a:latin typeface="Georgia" pitchFamily="18" charset="0"/>
              </a:rPr>
              <a:t>Operate &amp; Review</a:t>
            </a:r>
          </a:p>
        </p:txBody>
      </p:sp>
      <p:cxnSp>
        <p:nvCxnSpPr>
          <p:cNvPr id="14" name="Straight Arrow Connector 13"/>
          <p:cNvCxnSpPr/>
          <p:nvPr/>
        </p:nvCxnSpPr>
        <p:spPr>
          <a:xfrm>
            <a:off x="451338" y="3284539"/>
            <a:ext cx="663820" cy="1587"/>
          </a:xfrm>
          <a:prstGeom prst="straightConnector1">
            <a:avLst/>
          </a:prstGeom>
          <a:ln>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50631" y="3427414"/>
            <a:ext cx="1129812" cy="1587"/>
          </a:xfrm>
          <a:prstGeom prst="straightConnector1">
            <a:avLst/>
          </a:prstGeom>
          <a:ln>
            <a:headEnd type="oval"/>
            <a:tailEnd type="triangle"/>
          </a:ln>
        </p:spPr>
        <p:style>
          <a:lnRef idx="1">
            <a:schemeClr val="accent1"/>
          </a:lnRef>
          <a:fillRef idx="0">
            <a:schemeClr val="accent1"/>
          </a:fillRef>
          <a:effectRef idx="0">
            <a:schemeClr val="accent1"/>
          </a:effectRef>
          <a:fontRef idx="minor">
            <a:schemeClr val="tx1"/>
          </a:fontRef>
        </p:style>
      </p:cxnSp>
      <p:sp>
        <p:nvSpPr>
          <p:cNvPr id="36878" name="TextBox 16"/>
          <p:cNvSpPr txBox="1">
            <a:spLocks noChangeArrowheads="1"/>
          </p:cNvSpPr>
          <p:nvPr/>
        </p:nvSpPr>
        <p:spPr bwMode="auto">
          <a:xfrm>
            <a:off x="383931" y="2781300"/>
            <a:ext cx="731227" cy="431800"/>
          </a:xfrm>
          <a:prstGeom prst="rect">
            <a:avLst/>
          </a:prstGeom>
          <a:noFill/>
          <a:ln w="9525">
            <a:noFill/>
            <a:miter lim="800000"/>
            <a:headEnd/>
            <a:tailEnd/>
          </a:ln>
        </p:spPr>
        <p:txBody>
          <a:bodyPr lIns="0" tIns="0" rIns="0" bIns="0"/>
          <a:lstStyle/>
          <a:p>
            <a:pPr indent="-273050" algn="ctr">
              <a:spcAft>
                <a:spcPts val="900"/>
              </a:spcAft>
            </a:pPr>
            <a:r>
              <a:rPr lang="en-GB" sz="1200">
                <a:latin typeface="Georgia" pitchFamily="18" charset="0"/>
              </a:rPr>
              <a:t>As-is State Definition</a:t>
            </a:r>
          </a:p>
        </p:txBody>
      </p:sp>
      <p:sp>
        <p:nvSpPr>
          <p:cNvPr id="36879" name="TextBox 17"/>
          <p:cNvSpPr txBox="1">
            <a:spLocks noChangeArrowheads="1"/>
          </p:cNvSpPr>
          <p:nvPr/>
        </p:nvSpPr>
        <p:spPr bwMode="auto">
          <a:xfrm>
            <a:off x="915866" y="3500438"/>
            <a:ext cx="731226" cy="433387"/>
          </a:xfrm>
          <a:prstGeom prst="rect">
            <a:avLst/>
          </a:prstGeom>
          <a:noFill/>
          <a:ln w="9525">
            <a:noFill/>
            <a:miter lim="800000"/>
            <a:headEnd/>
            <a:tailEnd/>
          </a:ln>
        </p:spPr>
        <p:txBody>
          <a:bodyPr lIns="0" tIns="0" rIns="0" bIns="0"/>
          <a:lstStyle/>
          <a:p>
            <a:pPr indent="-273050" algn="ctr">
              <a:spcAft>
                <a:spcPts val="900"/>
              </a:spcAft>
            </a:pPr>
            <a:r>
              <a:rPr lang="en-GB" sz="1200">
                <a:latin typeface="Georgia" pitchFamily="18" charset="0"/>
              </a:rPr>
              <a:t>High Level To-Be Definition</a:t>
            </a:r>
          </a:p>
        </p:txBody>
      </p:sp>
      <p:cxnSp>
        <p:nvCxnSpPr>
          <p:cNvPr id="20" name="Straight Arrow Connector 19"/>
          <p:cNvCxnSpPr/>
          <p:nvPr/>
        </p:nvCxnSpPr>
        <p:spPr>
          <a:xfrm>
            <a:off x="1846384" y="3068639"/>
            <a:ext cx="1197220" cy="1587"/>
          </a:xfrm>
          <a:prstGeom prst="straightConnector1">
            <a:avLst/>
          </a:prstGeom>
          <a:ln>
            <a:headEnd type="oval"/>
            <a:tailEnd type="triangle"/>
          </a:ln>
        </p:spPr>
        <p:style>
          <a:lnRef idx="1">
            <a:schemeClr val="accent1"/>
          </a:lnRef>
          <a:fillRef idx="0">
            <a:schemeClr val="accent1"/>
          </a:fillRef>
          <a:effectRef idx="0">
            <a:schemeClr val="accent1"/>
          </a:effectRef>
          <a:fontRef idx="minor">
            <a:schemeClr val="tx1"/>
          </a:fontRef>
        </p:style>
      </p:cxnSp>
      <p:sp>
        <p:nvSpPr>
          <p:cNvPr id="36881" name="TextBox 22"/>
          <p:cNvSpPr txBox="1">
            <a:spLocks noChangeArrowheads="1"/>
          </p:cNvSpPr>
          <p:nvPr/>
        </p:nvSpPr>
        <p:spPr bwMode="auto">
          <a:xfrm>
            <a:off x="1913792" y="3141664"/>
            <a:ext cx="1062404" cy="287337"/>
          </a:xfrm>
          <a:prstGeom prst="rect">
            <a:avLst/>
          </a:prstGeom>
          <a:noFill/>
          <a:ln w="9525">
            <a:noFill/>
            <a:miter lim="800000"/>
            <a:headEnd/>
            <a:tailEnd/>
          </a:ln>
        </p:spPr>
        <p:txBody>
          <a:bodyPr lIns="0" tIns="0" rIns="0" bIns="0"/>
          <a:lstStyle/>
          <a:p>
            <a:pPr indent="-273050" algn="ctr">
              <a:spcAft>
                <a:spcPts val="900"/>
              </a:spcAft>
            </a:pPr>
            <a:r>
              <a:rPr lang="en-GB" sz="1200" dirty="0">
                <a:latin typeface="Georgia" pitchFamily="18" charset="0"/>
              </a:rPr>
              <a:t> Prototyping</a:t>
            </a:r>
          </a:p>
        </p:txBody>
      </p:sp>
      <p:cxnSp>
        <p:nvCxnSpPr>
          <p:cNvPr id="25" name="Straight Arrow Connector 24"/>
          <p:cNvCxnSpPr/>
          <p:nvPr/>
        </p:nvCxnSpPr>
        <p:spPr>
          <a:xfrm>
            <a:off x="2378320" y="3644900"/>
            <a:ext cx="1462454" cy="1588"/>
          </a:xfrm>
          <a:prstGeom prst="straightConnector1">
            <a:avLst/>
          </a:prstGeom>
          <a:ln>
            <a:headEnd type="oval"/>
            <a:tailEnd type="triangle"/>
          </a:ln>
        </p:spPr>
        <p:style>
          <a:lnRef idx="1">
            <a:schemeClr val="accent1"/>
          </a:lnRef>
          <a:fillRef idx="0">
            <a:schemeClr val="accent1"/>
          </a:fillRef>
          <a:effectRef idx="0">
            <a:schemeClr val="accent1"/>
          </a:effectRef>
          <a:fontRef idx="minor">
            <a:schemeClr val="tx1"/>
          </a:fontRef>
        </p:style>
      </p:cxnSp>
      <p:sp>
        <p:nvSpPr>
          <p:cNvPr id="36883" name="TextBox 25"/>
          <p:cNvSpPr txBox="1">
            <a:spLocks noChangeArrowheads="1"/>
          </p:cNvSpPr>
          <p:nvPr/>
        </p:nvSpPr>
        <p:spPr bwMode="auto">
          <a:xfrm>
            <a:off x="2910254" y="4365626"/>
            <a:ext cx="930520" cy="1008063"/>
          </a:xfrm>
          <a:prstGeom prst="rect">
            <a:avLst/>
          </a:prstGeom>
          <a:noFill/>
          <a:ln w="9525">
            <a:noFill/>
            <a:miter lim="800000"/>
            <a:headEnd/>
            <a:tailEnd/>
          </a:ln>
        </p:spPr>
        <p:txBody>
          <a:bodyPr lIns="0" tIns="0" rIns="0" bIns="0"/>
          <a:lstStyle/>
          <a:p>
            <a:pPr indent="-273050">
              <a:spcAft>
                <a:spcPts val="900"/>
              </a:spcAft>
            </a:pPr>
            <a:r>
              <a:rPr lang="en-GB" sz="1200">
                <a:latin typeface="Georgia" pitchFamily="18" charset="0"/>
              </a:rPr>
              <a:t>Refinements to Construct Phase Assumptions and Plans </a:t>
            </a:r>
          </a:p>
        </p:txBody>
      </p:sp>
      <p:sp>
        <p:nvSpPr>
          <p:cNvPr id="36884" name="TextBox 29"/>
          <p:cNvSpPr txBox="1">
            <a:spLocks noChangeArrowheads="1"/>
          </p:cNvSpPr>
          <p:nvPr/>
        </p:nvSpPr>
        <p:spPr bwMode="auto">
          <a:xfrm>
            <a:off x="1913243" y="1412454"/>
            <a:ext cx="1795096" cy="360363"/>
          </a:xfrm>
          <a:prstGeom prst="rect">
            <a:avLst/>
          </a:prstGeom>
          <a:noFill/>
          <a:ln w="9525">
            <a:noFill/>
            <a:miter lim="800000"/>
            <a:headEnd/>
            <a:tailEnd/>
          </a:ln>
        </p:spPr>
        <p:txBody>
          <a:bodyPr lIns="0" tIns="0" rIns="0" bIns="0"/>
          <a:lstStyle/>
          <a:p>
            <a:pPr indent="-273050" algn="ctr">
              <a:spcAft>
                <a:spcPts val="900"/>
              </a:spcAft>
            </a:pPr>
            <a:r>
              <a:rPr lang="en-GB" sz="1200" b="1" dirty="0">
                <a:latin typeface="Georgia" pitchFamily="18" charset="0"/>
              </a:rPr>
              <a:t>Application Design </a:t>
            </a:r>
          </a:p>
        </p:txBody>
      </p:sp>
      <p:sp>
        <p:nvSpPr>
          <p:cNvPr id="36885" name="TextBox 20"/>
          <p:cNvSpPr txBox="1">
            <a:spLocks noChangeArrowheads="1"/>
          </p:cNvSpPr>
          <p:nvPr/>
        </p:nvSpPr>
        <p:spPr bwMode="auto">
          <a:xfrm>
            <a:off x="5170220" y="1196752"/>
            <a:ext cx="3722260" cy="1584176"/>
          </a:xfrm>
          <a:prstGeom prst="rect">
            <a:avLst/>
          </a:prstGeom>
          <a:noFill/>
          <a:ln w="9525">
            <a:noFill/>
            <a:miter lim="800000"/>
            <a:headEnd/>
            <a:tailEnd/>
          </a:ln>
        </p:spPr>
        <p:txBody>
          <a:bodyPr lIns="0" tIns="0" rIns="0" bIns="0"/>
          <a:lstStyle/>
          <a:p>
            <a:pPr indent="-273050" algn="just">
              <a:spcAft>
                <a:spcPts val="900"/>
              </a:spcAft>
            </a:pPr>
            <a:r>
              <a:rPr lang="en-GB" sz="1200" dirty="0">
                <a:latin typeface="Georgia" pitchFamily="18" charset="0"/>
              </a:rPr>
              <a:t>The implementation approach is an overlay to the Solution Integrator Transform methodology and one that seeks to apply an element of the Agile Approach against an otherwise waterfall PM methodology. The Design phase and Construct phase can be blended.  This provides agility to support a more detailed and interactive design but still preserves the important rigour of formal stage gates between phases that is required to support  good management of project scope, time-lines and economics.</a:t>
            </a:r>
          </a:p>
        </p:txBody>
      </p:sp>
      <p:sp>
        <p:nvSpPr>
          <p:cNvPr id="36886" name="TextBox 27"/>
          <p:cNvSpPr txBox="1">
            <a:spLocks noChangeArrowheads="1"/>
          </p:cNvSpPr>
          <p:nvPr/>
        </p:nvSpPr>
        <p:spPr bwMode="auto">
          <a:xfrm>
            <a:off x="2577613" y="3716339"/>
            <a:ext cx="1063869" cy="288925"/>
          </a:xfrm>
          <a:prstGeom prst="rect">
            <a:avLst/>
          </a:prstGeom>
          <a:noFill/>
          <a:ln w="9525">
            <a:noFill/>
            <a:miter lim="800000"/>
            <a:headEnd/>
            <a:tailEnd/>
          </a:ln>
        </p:spPr>
        <p:txBody>
          <a:bodyPr lIns="0" tIns="0" rIns="0" bIns="0"/>
          <a:lstStyle/>
          <a:p>
            <a:pPr indent="-273050" algn="ctr">
              <a:spcAft>
                <a:spcPts val="900"/>
              </a:spcAft>
            </a:pPr>
            <a:r>
              <a:rPr lang="en-GB" sz="1200" dirty="0">
                <a:latin typeface="Georgia" pitchFamily="18" charset="0"/>
              </a:rPr>
              <a:t>Design Documentation</a:t>
            </a:r>
          </a:p>
        </p:txBody>
      </p:sp>
      <p:cxnSp>
        <p:nvCxnSpPr>
          <p:cNvPr id="31" name="Straight Arrow Connector 30"/>
          <p:cNvCxnSpPr/>
          <p:nvPr/>
        </p:nvCxnSpPr>
        <p:spPr>
          <a:xfrm>
            <a:off x="3109547" y="4292600"/>
            <a:ext cx="731227" cy="1588"/>
          </a:xfrm>
          <a:prstGeom prst="straightConnector1">
            <a:avLst/>
          </a:prstGeom>
          <a:ln>
            <a:headEnd type="oval"/>
            <a:tailEnd type="triangle"/>
          </a:ln>
        </p:spPr>
        <p:style>
          <a:lnRef idx="1">
            <a:schemeClr val="accent1"/>
          </a:lnRef>
          <a:fillRef idx="0">
            <a:schemeClr val="accent1"/>
          </a:fillRef>
          <a:effectRef idx="0">
            <a:schemeClr val="accent1"/>
          </a:effectRef>
          <a:fontRef idx="minor">
            <a:schemeClr val="tx1"/>
          </a:fontRef>
        </p:style>
      </p:cxnSp>
      <p:sp>
        <p:nvSpPr>
          <p:cNvPr id="36888" name="TextBox 36"/>
          <p:cNvSpPr txBox="1">
            <a:spLocks noChangeArrowheads="1"/>
          </p:cNvSpPr>
          <p:nvPr/>
        </p:nvSpPr>
        <p:spPr bwMode="auto">
          <a:xfrm>
            <a:off x="451339" y="4149726"/>
            <a:ext cx="1062404" cy="358775"/>
          </a:xfrm>
          <a:prstGeom prst="rect">
            <a:avLst/>
          </a:prstGeom>
          <a:noFill/>
          <a:ln w="9525">
            <a:noFill/>
            <a:miter lim="800000"/>
            <a:headEnd/>
            <a:tailEnd/>
          </a:ln>
        </p:spPr>
        <p:txBody>
          <a:bodyPr lIns="0" tIns="0" rIns="0" bIns="0"/>
          <a:lstStyle/>
          <a:p>
            <a:pPr indent="-273050" algn="ctr">
              <a:spcAft>
                <a:spcPts val="900"/>
              </a:spcAft>
            </a:pPr>
            <a:r>
              <a:rPr lang="en-GB" sz="1200" b="1" dirty="0">
                <a:latin typeface="Georgia" pitchFamily="18" charset="0"/>
              </a:rPr>
              <a:t>The PM</a:t>
            </a:r>
          </a:p>
          <a:p>
            <a:pPr indent="-273050" algn="ctr">
              <a:spcAft>
                <a:spcPts val="900"/>
              </a:spcAft>
            </a:pPr>
            <a:r>
              <a:rPr lang="en-GB" sz="1200" b="1" dirty="0">
                <a:latin typeface="Georgia" pitchFamily="18" charset="0"/>
              </a:rPr>
              <a:t>Blueprint </a:t>
            </a:r>
          </a:p>
        </p:txBody>
      </p:sp>
      <p:sp>
        <p:nvSpPr>
          <p:cNvPr id="26" name="Rectangle 25"/>
          <p:cNvSpPr/>
          <p:nvPr/>
        </p:nvSpPr>
        <p:spPr bwMode="ltGray">
          <a:xfrm>
            <a:off x="1780305" y="5373216"/>
            <a:ext cx="2060537" cy="576064"/>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dirty="0">
                <a:solidFill>
                  <a:schemeClr val="tx2">
                    <a:lumMod val="60000"/>
                    <a:lumOff val="40000"/>
                  </a:schemeClr>
                </a:solidFill>
                <a:latin typeface="Georgia" pitchFamily="18" charset="0"/>
              </a:rPr>
              <a:t>Design</a:t>
            </a:r>
          </a:p>
        </p:txBody>
      </p:sp>
      <p:sp>
        <p:nvSpPr>
          <p:cNvPr id="27" name="Rectangle 26"/>
          <p:cNvSpPr/>
          <p:nvPr/>
        </p:nvSpPr>
        <p:spPr bwMode="ltGray">
          <a:xfrm>
            <a:off x="3840841" y="5373216"/>
            <a:ext cx="959759" cy="576064"/>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dirty="0">
                <a:solidFill>
                  <a:schemeClr val="tx2">
                    <a:lumMod val="60000"/>
                    <a:lumOff val="40000"/>
                  </a:schemeClr>
                </a:solidFill>
                <a:latin typeface="Georgia" pitchFamily="18" charset="0"/>
              </a:rPr>
              <a:t>Construct</a:t>
            </a:r>
          </a:p>
        </p:txBody>
      </p:sp>
      <p:cxnSp>
        <p:nvCxnSpPr>
          <p:cNvPr id="29" name="Straight Arrow Connector 28"/>
          <p:cNvCxnSpPr/>
          <p:nvPr/>
        </p:nvCxnSpPr>
        <p:spPr>
          <a:xfrm rot="10800000">
            <a:off x="4800601" y="5661248"/>
            <a:ext cx="53175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20"/>
          <p:cNvSpPr txBox="1">
            <a:spLocks noChangeArrowheads="1"/>
          </p:cNvSpPr>
          <p:nvPr/>
        </p:nvSpPr>
        <p:spPr bwMode="auto">
          <a:xfrm>
            <a:off x="5361888" y="4653136"/>
            <a:ext cx="3464123" cy="1728192"/>
          </a:xfrm>
          <a:prstGeom prst="rect">
            <a:avLst/>
          </a:prstGeom>
          <a:noFill/>
          <a:ln w="9525">
            <a:noFill/>
            <a:miter lim="800000"/>
            <a:headEnd/>
            <a:tailEnd/>
          </a:ln>
        </p:spPr>
        <p:txBody>
          <a:bodyPr lIns="0" tIns="0" rIns="0" bIns="0"/>
          <a:lstStyle/>
          <a:p>
            <a:pPr indent="-273050" algn="just">
              <a:spcAft>
                <a:spcPts val="900"/>
              </a:spcAft>
            </a:pPr>
            <a:endParaRPr lang="en-GB" sz="1200" dirty="0">
              <a:latin typeface="Georgia" pitchFamily="18" charset="0"/>
            </a:endParaRPr>
          </a:p>
          <a:p>
            <a:pPr indent="-273050" algn="just">
              <a:spcAft>
                <a:spcPts val="900"/>
              </a:spcAft>
            </a:pPr>
            <a:endParaRPr lang="en-GB" sz="1200" dirty="0">
              <a:latin typeface="Georgia" pitchFamily="18" charset="0"/>
            </a:endParaRPr>
          </a:p>
          <a:p>
            <a:pPr indent="-273050" algn="just">
              <a:spcAft>
                <a:spcPts val="900"/>
              </a:spcAft>
            </a:pPr>
            <a:endParaRPr lang="en-GB" sz="1200" dirty="0">
              <a:latin typeface="Georgia" pitchFamily="18" charset="0"/>
            </a:endParaRPr>
          </a:p>
          <a:p>
            <a:pPr indent="-273050" algn="just">
              <a:spcAft>
                <a:spcPts val="900"/>
              </a:spcAft>
            </a:pPr>
            <a:r>
              <a:rPr lang="en-GB" sz="1200" dirty="0">
                <a:latin typeface="Georgia" pitchFamily="18" charset="0"/>
              </a:rPr>
              <a:t>Using the implementation approach during Design gives the client a perception that the Design phase is longer and the construct phase is shorter. </a:t>
            </a:r>
          </a:p>
        </p:txBody>
      </p:sp>
      <p:sp>
        <p:nvSpPr>
          <p:cNvPr id="28"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2</a:t>
            </a:r>
          </a:p>
        </p:txBody>
      </p:sp>
      <p:sp>
        <p:nvSpPr>
          <p:cNvPr id="34" name="Footer Placeholder 4"/>
          <p:cNvSpPr txBox="1">
            <a:spLocks/>
          </p:cNvSpPr>
          <p:nvPr/>
        </p:nvSpPr>
        <p:spPr>
          <a:xfrm>
            <a:off x="3581400" y="6588125"/>
            <a:ext cx="2286000" cy="19367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b="1" dirty="0">
                <a:solidFill>
                  <a:prstClr val="black">
                    <a:tint val="75000"/>
                  </a:prstClr>
                </a:solidFill>
              </a:rPr>
              <a:t>© 2018 MBA Scripting.  All Rights Reserved</a:t>
            </a:r>
            <a:endParaRPr lang="en-US" dirty="0">
              <a:solidFill>
                <a:prstClr val="black">
                  <a:tint val="75000"/>
                </a:prstClr>
              </a:solidFill>
            </a:endParaRPr>
          </a:p>
        </p:txBody>
      </p:sp>
    </p:spTree>
    <p:extLst>
      <p:ext uri="{BB962C8B-B14F-4D97-AF65-F5344CB8AC3E}">
        <p14:creationId xmlns:p14="http://schemas.microsoft.com/office/powerpoint/2010/main" val="306467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0"/>
            <a:ext cx="8077200" cy="914400"/>
          </a:xfrm>
        </p:spPr>
        <p:txBody>
          <a:bodyPr>
            <a:normAutofit/>
          </a:bodyPr>
          <a:lstStyle/>
          <a:p>
            <a:r>
              <a:rPr lang="en-GB" sz="3200" dirty="0">
                <a:solidFill>
                  <a:srgbClr val="497490"/>
                </a:solidFill>
                <a:latin typeface="Arial" pitchFamily="34" charset="0"/>
                <a:ea typeface="ヒラギノ角ゴ Pro W3" charset="-128"/>
                <a:cs typeface="Arial" pitchFamily="34" charset="0"/>
              </a:rPr>
              <a:t>Architecture  &amp; Design Outputs</a:t>
            </a:r>
          </a:p>
        </p:txBody>
      </p:sp>
      <p:graphicFrame>
        <p:nvGraphicFramePr>
          <p:cNvPr id="12" name="Table 11"/>
          <p:cNvGraphicFramePr>
            <a:graphicFrameLocks noGrp="1"/>
          </p:cNvGraphicFramePr>
          <p:nvPr>
            <p:extLst>
              <p:ext uri="{D42A27DB-BD31-4B8C-83A1-F6EECF244321}">
                <p14:modId xmlns:p14="http://schemas.microsoft.com/office/powerpoint/2010/main" val="1770970109"/>
              </p:ext>
            </p:extLst>
          </p:nvPr>
        </p:nvGraphicFramePr>
        <p:xfrm>
          <a:off x="184639" y="1227139"/>
          <a:ext cx="8721969" cy="4669155"/>
        </p:xfrm>
        <a:graphic>
          <a:graphicData uri="http://schemas.openxmlformats.org/drawingml/2006/table">
            <a:tbl>
              <a:tblPr/>
              <a:tblGrid>
                <a:gridCol w="2517531">
                  <a:extLst>
                    <a:ext uri="{9D8B030D-6E8A-4147-A177-3AD203B41FA5}">
                      <a16:colId xmlns:a16="http://schemas.microsoft.com/office/drawing/2014/main" val="20000"/>
                    </a:ext>
                  </a:extLst>
                </a:gridCol>
                <a:gridCol w="6204438">
                  <a:extLst>
                    <a:ext uri="{9D8B030D-6E8A-4147-A177-3AD203B41FA5}">
                      <a16:colId xmlns:a16="http://schemas.microsoft.com/office/drawing/2014/main" val="20001"/>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rgbClr val="FFFFFF"/>
                          </a:solidFill>
                          <a:effectLst/>
                          <a:latin typeface="+mj-lt"/>
                          <a:cs typeface="Arial" pitchFamily="34" charset="0"/>
                        </a:rPr>
                        <a:t>Deliverable</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rgbClr val="FFFFFF"/>
                          </a:solidFill>
                          <a:effectLst/>
                          <a:latin typeface="+mj-lt"/>
                          <a:cs typeface="Arial" pitchFamily="34" charset="0"/>
                        </a:rPr>
                        <a:t>Description / Purpose</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chemeClr val="tx1"/>
                          </a:solidFill>
                          <a:effectLst/>
                          <a:latin typeface="+mj-lt"/>
                          <a:cs typeface="Arial" pitchFamily="34" charset="0"/>
                        </a:rPr>
                        <a:t>Detail Functional Design Document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j-lt"/>
                          <a:cs typeface="Arial" pitchFamily="34" charset="0"/>
                        </a:rPr>
                        <a:t>Written in a manner that allows business users and stakeholders to clearly understand and visualize the to-be processes and solution to be developed and contains robust references / screen shots taken directly from the proto-types to reinforce a clear understanding of how the technology will support the proposed solutions</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val="10001"/>
                  </a:ext>
                </a:extLst>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chemeClr val="tx1"/>
                          </a:solidFill>
                          <a:effectLst/>
                          <a:latin typeface="+mj-lt"/>
                          <a:cs typeface="Arial" pitchFamily="34" charset="0"/>
                        </a:rPr>
                        <a:t>Detail Technical Design Document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j-lt"/>
                          <a:cs typeface="Arial" pitchFamily="34" charset="0"/>
                        </a:rPr>
                        <a:t>The Detailed Technical Design Document contains the design principles behind the Essbase and Hyperion Planning details and the Hyperion planning solution components such as applications, plan types, dimensionality matrix and application performance settings</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2"/>
                  </a:ext>
                </a:extLst>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chemeClr val="tx1"/>
                          </a:solidFill>
                          <a:effectLst/>
                          <a:latin typeface="+mj-lt"/>
                          <a:cs typeface="Arial" pitchFamily="34" charset="0"/>
                        </a:rPr>
                        <a:t>Data Flow Architecture</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200" dirty="0">
                          <a:effectLst/>
                        </a:rPr>
                        <a:t>The Data Flow shows how data is moved between applications ranging</a:t>
                      </a:r>
                      <a:r>
                        <a:rPr lang="en-US" sz="1200" baseline="0" dirty="0">
                          <a:effectLst/>
                        </a:rPr>
                        <a:t> from ERP, EPM, BI and other reporting systems</a:t>
                      </a:r>
                      <a:endParaRPr kumimoji="0" lang="en-GB" sz="1200" b="0" i="0" u="none" strike="noStrike" cap="none" normalizeH="0" baseline="0" dirty="0">
                        <a:ln>
                          <a:noFill/>
                        </a:ln>
                        <a:solidFill>
                          <a:schemeClr val="tx1"/>
                        </a:solidFill>
                        <a:effectLst/>
                        <a:latin typeface="+mj-lt"/>
                        <a:cs typeface="Arial" pitchFamily="34" charset="0"/>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val="10003"/>
                  </a:ext>
                </a:extLst>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chemeClr val="tx1"/>
                          </a:solidFill>
                          <a:effectLst/>
                          <a:latin typeface="+mj-lt"/>
                          <a:cs typeface="Arial" pitchFamily="34" charset="0"/>
                        </a:rPr>
                        <a:t>Application Architecture</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just" rtl="0"/>
                      <a:r>
                        <a:rPr lang="en-US" sz="1200" dirty="0"/>
                        <a:t>An applications architecture describes the behavior of </a:t>
                      </a:r>
                      <a:r>
                        <a:rPr lang="en-US" sz="1200" b="0" kern="1200" dirty="0">
                          <a:solidFill>
                            <a:schemeClr val="tx1"/>
                          </a:solidFill>
                          <a:latin typeface="+mn-lt"/>
                          <a:ea typeface="+mn-ea"/>
                          <a:cs typeface="+mn-cs"/>
                        </a:rPr>
                        <a:t>applications used in a business, focused on how they interact with each other and with users.  It is focused on the data consumed and produced by applications rather than their internal structure</a:t>
                      </a:r>
                      <a:r>
                        <a:rPr lang="en-US" sz="1200" kern="1200" dirty="0">
                          <a:solidFill>
                            <a:schemeClr val="tx1"/>
                          </a:solidFill>
                          <a:latin typeface="+mn-lt"/>
                          <a:ea typeface="+mn-ea"/>
                          <a:cs typeface="+mn-cs"/>
                        </a:rPr>
                        <a:t>. In application matrix the applications are usually mapped to business functions and to an application.  </a:t>
                      </a:r>
                    </a:p>
                    <a:p>
                      <a:pPr algn="just" rtl="0"/>
                      <a:endParaRPr lang="en-US" sz="1200" kern="1200" dirty="0">
                        <a:solidFill>
                          <a:schemeClr val="tx1"/>
                        </a:solidFill>
                        <a:latin typeface="+mn-lt"/>
                        <a:ea typeface="+mn-ea"/>
                        <a:cs typeface="+mn-cs"/>
                      </a:endParaRPr>
                    </a:p>
                    <a:p>
                      <a:pPr algn="just" rtl="0"/>
                      <a:r>
                        <a:rPr lang="en-US" sz="1200" kern="1200" dirty="0">
                          <a:solidFill>
                            <a:schemeClr val="tx1"/>
                          </a:solidFill>
                          <a:latin typeface="+mn-lt"/>
                          <a:ea typeface="+mn-ea"/>
                          <a:cs typeface="+mn-cs"/>
                        </a:rPr>
                        <a:t>The applications architecture is specified on the basis of business and functional requirements. This involves defining the interaction between application packages, databases, and middleware systems in terms of functional coverage. This helps identify any integration problems or gaps in functional coverage</a:t>
                      </a:r>
                      <a:endParaRPr kumimoji="0" lang="en-GB" sz="1200" b="0" i="0" u="none" strike="noStrike" cap="none" normalizeH="0" baseline="0" dirty="0">
                        <a:ln>
                          <a:noFill/>
                        </a:ln>
                        <a:solidFill>
                          <a:schemeClr val="tx1"/>
                        </a:solidFill>
                        <a:effectLst/>
                        <a:latin typeface="+mj-lt"/>
                        <a:cs typeface="Arial" pitchFamily="34" charset="0"/>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4"/>
                  </a:ext>
                </a:extLst>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chemeClr val="tx1"/>
                          </a:solidFill>
                          <a:effectLst/>
                          <a:latin typeface="+mj-lt"/>
                          <a:cs typeface="Arial" pitchFamily="34" charset="0"/>
                        </a:rPr>
                        <a:t>Oracle EPM Proto-type Application Components</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j-lt"/>
                          <a:cs typeface="Arial" pitchFamily="34" charset="0"/>
                        </a:rPr>
                        <a:t>Where-ever relevant to do so, the proto-type components defined in Oracle EPM can be preserved as starting points for the Construct phase. This can save time and money during the overall project  </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bl>
          </a:graphicData>
        </a:graphic>
      </p:graphicFrame>
      <p:sp>
        <p:nvSpPr>
          <p:cNvPr id="7"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3</a:t>
            </a:r>
          </a:p>
        </p:txBody>
      </p:sp>
      <p:sp>
        <p:nvSpPr>
          <p:cNvPr id="9" name="Footer Placeholder 4"/>
          <p:cNvSpPr txBox="1">
            <a:spLocks/>
          </p:cNvSpPr>
          <p:nvPr/>
        </p:nvSpPr>
        <p:spPr>
          <a:xfrm>
            <a:off x="3581400" y="6588125"/>
            <a:ext cx="2286000" cy="19367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b="1" dirty="0">
                <a:solidFill>
                  <a:prstClr val="black">
                    <a:tint val="75000"/>
                  </a:prstClr>
                </a:solidFill>
              </a:rPr>
              <a:t>© 2018 MBA Scripting.  All Rights Reserved</a:t>
            </a:r>
            <a:endParaRPr lang="en-US" dirty="0">
              <a:solidFill>
                <a:prstClr val="black">
                  <a:tint val="75000"/>
                </a:prstClr>
              </a:solidFill>
            </a:endParaRPr>
          </a:p>
        </p:txBody>
      </p:sp>
    </p:spTree>
    <p:extLst>
      <p:ext uri="{BB962C8B-B14F-4D97-AF65-F5344CB8AC3E}">
        <p14:creationId xmlns:p14="http://schemas.microsoft.com/office/powerpoint/2010/main" val="50562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32508" y="1817048"/>
            <a:ext cx="8478979" cy="4524499"/>
          </a:xfrm>
          <a:prstGeom prst="roundRect">
            <a:avLst>
              <a:gd name="adj" fmla="val 3168"/>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none" lIns="63500" tIns="0" rIns="6480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Pct val="90000"/>
              <a:buFontTx/>
              <a:buNone/>
              <a:tabLst/>
            </a:pPr>
            <a:r>
              <a:rPr kumimoji="0" lang="en-US" sz="1800" b="1" i="0" u="none" strike="noStrike" cap="none" normalizeH="0" baseline="0" dirty="0">
                <a:ln>
                  <a:noFill/>
                </a:ln>
                <a:solidFill>
                  <a:schemeClr val="bg1"/>
                </a:solidFill>
                <a:effectLst/>
                <a:latin typeface="Arial" pitchFamily="34" charset="0"/>
                <a:cs typeface="Arial" pitchFamily="34" charset="0"/>
              </a:rPr>
              <a:t>Business Process &amp; Technology Roadmap</a:t>
            </a:r>
          </a:p>
        </p:txBody>
      </p:sp>
      <p:sp>
        <p:nvSpPr>
          <p:cNvPr id="14" name="Rounded Rectangle 13"/>
          <p:cNvSpPr/>
          <p:nvPr/>
        </p:nvSpPr>
        <p:spPr bwMode="auto">
          <a:xfrm>
            <a:off x="5334954" y="2244559"/>
            <a:ext cx="3298403" cy="3906983"/>
          </a:xfrm>
          <a:prstGeom prst="roundRect">
            <a:avLst>
              <a:gd name="adj" fmla="val 4014"/>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lIns="63500" tIns="0" rIns="64800" bIns="0" anchor="b"/>
          <a:lstStyle/>
          <a:p>
            <a:pPr algn="ctr">
              <a:defRPr/>
            </a:pPr>
            <a:endParaRPr lang="en-US" sz="1200" b="1" dirty="0">
              <a:solidFill>
                <a:schemeClr val="tx1"/>
              </a:solidFill>
            </a:endParaRPr>
          </a:p>
        </p:txBody>
      </p:sp>
      <p:sp>
        <p:nvSpPr>
          <p:cNvPr id="18" name="Rectangle 17"/>
          <p:cNvSpPr/>
          <p:nvPr/>
        </p:nvSpPr>
        <p:spPr bwMode="auto">
          <a:xfrm>
            <a:off x="5510152" y="2847975"/>
            <a:ext cx="2933205" cy="3133725"/>
          </a:xfrm>
          <a:prstGeom prst="rect">
            <a:avLst/>
          </a:prstGeom>
          <a:solidFill>
            <a:schemeClr val="bg1">
              <a:lumMod val="75000"/>
            </a:schemeClr>
          </a:soli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63500" tIns="0" rIns="64800" bIns="0" numCol="1" rtlCol="0" anchor="ctr" anchorCtr="0" compatLnSpc="1">
            <a:prstTxWarp prst="textNoShape">
              <a:avLst/>
            </a:prstTxWarp>
            <a:normAutofit lnSpcReduction="10000"/>
          </a:bodyPr>
          <a:lstStyle/>
          <a:p>
            <a:pPr marL="166688" indent="-107950">
              <a:lnSpc>
                <a:spcPct val="150000"/>
              </a:lnSpc>
              <a:buFont typeface="Arial" pitchFamily="34" charset="0"/>
              <a:buChar char="•"/>
            </a:pPr>
            <a:r>
              <a:rPr lang="en-US" sz="1300" dirty="0">
                <a:solidFill>
                  <a:schemeClr val="tx2">
                    <a:lumMod val="75000"/>
                  </a:schemeClr>
                </a:solidFill>
              </a:rPr>
              <a:t>Finance business process optimization opportunities</a:t>
            </a:r>
          </a:p>
          <a:p>
            <a:pPr marL="166688" indent="-107950">
              <a:lnSpc>
                <a:spcPct val="150000"/>
              </a:lnSpc>
              <a:buFont typeface="Arial" pitchFamily="34" charset="0"/>
              <a:buChar char="•"/>
            </a:pPr>
            <a:r>
              <a:rPr lang="en-US" sz="1300" dirty="0">
                <a:solidFill>
                  <a:schemeClr val="tx2">
                    <a:lumMod val="75000"/>
                  </a:schemeClr>
                </a:solidFill>
              </a:rPr>
              <a:t>Organizational restructuring and alignment opportunities</a:t>
            </a:r>
          </a:p>
          <a:p>
            <a:pPr marL="166688" lvl="0" indent="-107950">
              <a:lnSpc>
                <a:spcPct val="150000"/>
              </a:lnSpc>
              <a:buFont typeface="Arial" pitchFamily="34" charset="0"/>
              <a:buChar char="•"/>
            </a:pPr>
            <a:r>
              <a:rPr lang="en-US" sz="1300" dirty="0">
                <a:solidFill>
                  <a:schemeClr val="tx2">
                    <a:lumMod val="75000"/>
                  </a:schemeClr>
                </a:solidFill>
              </a:rPr>
              <a:t>Application optimization opportunities</a:t>
            </a:r>
          </a:p>
          <a:p>
            <a:pPr marL="166688" lvl="0" indent="-107950">
              <a:lnSpc>
                <a:spcPct val="150000"/>
              </a:lnSpc>
              <a:buFont typeface="Arial" pitchFamily="34" charset="0"/>
              <a:buChar char="•"/>
            </a:pPr>
            <a:r>
              <a:rPr lang="en-US" sz="1300" dirty="0">
                <a:solidFill>
                  <a:schemeClr val="tx2">
                    <a:lumMod val="75000"/>
                  </a:schemeClr>
                </a:solidFill>
              </a:rPr>
              <a:t>Future state application architecture</a:t>
            </a:r>
          </a:p>
          <a:p>
            <a:pPr marL="166688" lvl="0" indent="-107950">
              <a:lnSpc>
                <a:spcPct val="150000"/>
              </a:lnSpc>
              <a:buFont typeface="Arial" pitchFamily="34" charset="0"/>
              <a:buChar char="•"/>
            </a:pPr>
            <a:r>
              <a:rPr lang="en-US" sz="1300" dirty="0">
                <a:solidFill>
                  <a:schemeClr val="tx2">
                    <a:lumMod val="75000"/>
                  </a:schemeClr>
                </a:solidFill>
              </a:rPr>
              <a:t>Prioritized application implementation roadmap and plan</a:t>
            </a:r>
          </a:p>
          <a:p>
            <a:pPr marL="166688" indent="-107950">
              <a:lnSpc>
                <a:spcPct val="150000"/>
              </a:lnSpc>
              <a:buFont typeface="Arial" pitchFamily="34" charset="0"/>
              <a:buChar char="•"/>
            </a:pPr>
            <a:r>
              <a:rPr lang="en-US" sz="1300" dirty="0">
                <a:solidFill>
                  <a:schemeClr val="tx2">
                    <a:lumMod val="75000"/>
                  </a:schemeClr>
                </a:solidFill>
              </a:rPr>
              <a:t>Project staffing and training plan</a:t>
            </a:r>
          </a:p>
          <a:p>
            <a:pPr marL="166688" lvl="0" indent="-107950">
              <a:lnSpc>
                <a:spcPct val="150000"/>
              </a:lnSpc>
              <a:buFont typeface="Arial" pitchFamily="34" charset="0"/>
              <a:buChar char="•"/>
            </a:pPr>
            <a:r>
              <a:rPr lang="en-US" sz="1300" dirty="0">
                <a:solidFill>
                  <a:schemeClr val="tx2">
                    <a:lumMod val="75000"/>
                  </a:schemeClr>
                </a:solidFill>
              </a:rPr>
              <a:t>High-level business case and  benefits realization framework</a:t>
            </a:r>
          </a:p>
        </p:txBody>
      </p:sp>
      <p:sp>
        <p:nvSpPr>
          <p:cNvPr id="12" name="Rounded Rectangle 11"/>
          <p:cNvSpPr/>
          <p:nvPr/>
        </p:nvSpPr>
        <p:spPr bwMode="auto">
          <a:xfrm>
            <a:off x="486887" y="2244559"/>
            <a:ext cx="4655125" cy="3906983"/>
          </a:xfrm>
          <a:prstGeom prst="roundRect">
            <a:avLst>
              <a:gd name="adj" fmla="val 4014"/>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lIns="63500" tIns="0" rIns="64800" bIns="0" anchor="b"/>
          <a:lstStyle/>
          <a:p>
            <a:pPr algn="ctr">
              <a:defRPr/>
            </a:pPr>
            <a:endParaRPr lang="en-US" sz="1200" b="1" dirty="0">
              <a:solidFill>
                <a:schemeClr val="tx1"/>
              </a:solidFill>
            </a:endParaRPr>
          </a:p>
        </p:txBody>
      </p:sp>
      <p:graphicFrame>
        <p:nvGraphicFramePr>
          <p:cNvPr id="5" name="Content Placeholder 4"/>
          <p:cNvGraphicFramePr>
            <a:graphicFrameLocks noGrp="1"/>
          </p:cNvGraphicFramePr>
          <p:nvPr>
            <p:ph sz="quarter" idx="17"/>
            <p:extLst>
              <p:ext uri="{D42A27DB-BD31-4B8C-83A1-F6EECF244321}">
                <p14:modId xmlns:p14="http://schemas.microsoft.com/office/powerpoint/2010/main" val="2087461419"/>
              </p:ext>
            </p:extLst>
          </p:nvPr>
        </p:nvGraphicFramePr>
        <p:xfrm>
          <a:off x="182563" y="1770063"/>
          <a:ext cx="8766175" cy="4346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0"/>
            <a:ext cx="8229600" cy="1143000"/>
          </a:xfrm>
        </p:spPr>
        <p:txBody>
          <a:bodyPr>
            <a:normAutofit/>
          </a:bodyPr>
          <a:lstStyle/>
          <a:p>
            <a:r>
              <a:rPr lang="en-US" sz="3200" dirty="0">
                <a:solidFill>
                  <a:srgbClr val="497490"/>
                </a:solidFill>
                <a:latin typeface="Arial" pitchFamily="34" charset="0"/>
                <a:ea typeface="ヒラギノ角ゴ Pro W3" charset="-128"/>
                <a:cs typeface="Arial" pitchFamily="34" charset="0"/>
              </a:rPr>
              <a:t>Creating</a:t>
            </a:r>
            <a:r>
              <a:rPr lang="en-US" sz="2800" dirty="0"/>
              <a:t> </a:t>
            </a:r>
            <a:r>
              <a:rPr lang="en-US" sz="3200" dirty="0">
                <a:solidFill>
                  <a:srgbClr val="497490"/>
                </a:solidFill>
                <a:latin typeface="Arial" pitchFamily="34" charset="0"/>
                <a:ea typeface="ヒラギノ角ゴ Pro W3" charset="-128"/>
                <a:cs typeface="Arial" pitchFamily="34" charset="0"/>
              </a:rPr>
              <a:t>Business Process &amp; Technology Roadmap</a:t>
            </a:r>
          </a:p>
        </p:txBody>
      </p:sp>
      <p:sp>
        <p:nvSpPr>
          <p:cNvPr id="10" name="Rectangle 9"/>
          <p:cNvSpPr/>
          <p:nvPr/>
        </p:nvSpPr>
        <p:spPr bwMode="auto">
          <a:xfrm>
            <a:off x="5510152" y="2387065"/>
            <a:ext cx="2933205" cy="391886"/>
          </a:xfrm>
          <a:prstGeom prst="rect">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none" lIns="63500" tIns="0" rIns="648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Pct val="90000"/>
              <a:buFontTx/>
              <a:buNone/>
              <a:tabLst/>
            </a:pPr>
            <a:r>
              <a:rPr kumimoji="0" lang="en-US" sz="1800" b="1" i="0" u="none" strike="noStrike" cap="none" normalizeH="0" baseline="0" dirty="0">
                <a:ln>
                  <a:noFill/>
                </a:ln>
                <a:solidFill>
                  <a:schemeClr val="tx2"/>
                </a:solidFill>
                <a:effectLst/>
                <a:latin typeface="Arial" pitchFamily="34" charset="0"/>
                <a:cs typeface="Arial" pitchFamily="34" charset="0"/>
              </a:rPr>
              <a:t>Key Deliverables</a:t>
            </a:r>
          </a:p>
        </p:txBody>
      </p:sp>
      <p:sp>
        <p:nvSpPr>
          <p:cNvPr id="16"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4</a:t>
            </a:r>
          </a:p>
        </p:txBody>
      </p:sp>
      <p:sp>
        <p:nvSpPr>
          <p:cNvPr id="20" name="Footer Placeholder 4"/>
          <p:cNvSpPr txBox="1">
            <a:spLocks/>
          </p:cNvSpPr>
          <p:nvPr/>
        </p:nvSpPr>
        <p:spPr>
          <a:xfrm>
            <a:off x="3581400" y="6588125"/>
            <a:ext cx="2286000" cy="19367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b="1" dirty="0">
                <a:solidFill>
                  <a:prstClr val="black">
                    <a:tint val="75000"/>
                  </a:prstClr>
                </a:solidFill>
              </a:rPr>
              <a:t>© 2018 MBA Scripting.  All Rights Reserved</a:t>
            </a:r>
            <a:endParaRPr lang="en-US" dirty="0">
              <a:solidFill>
                <a:prstClr val="black">
                  <a:tint val="75000"/>
                </a:prstClr>
              </a:solidFill>
            </a:endParaRPr>
          </a:p>
        </p:txBody>
      </p:sp>
    </p:spTree>
    <p:extLst>
      <p:ext uri="{BB962C8B-B14F-4D97-AF65-F5344CB8AC3E}">
        <p14:creationId xmlns:p14="http://schemas.microsoft.com/office/powerpoint/2010/main" val="186513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1143000"/>
          </a:xfrm>
        </p:spPr>
        <p:txBody>
          <a:bodyPr/>
          <a:lstStyle/>
          <a:p>
            <a:pPr algn="ctr" eaLnBrk="1" hangingPunct="1"/>
            <a:r>
              <a:rPr lang="en-US" dirty="0">
                <a:latin typeface="Arial" pitchFamily="34" charset="0"/>
                <a:ea typeface="ヒラギノ角ゴ Pro W3" charset="-128"/>
                <a:cs typeface="Arial" pitchFamily="34" charset="0"/>
              </a:rPr>
              <a:t>Current State of Corp Financial Systems </a:t>
            </a:r>
          </a:p>
        </p:txBody>
      </p:sp>
      <p:pic>
        <p:nvPicPr>
          <p:cNvPr id="24579" name="Picture 3"/>
          <p:cNvPicPr>
            <a:picLocks noChangeAspect="1" noChangeArrowheads="1"/>
          </p:cNvPicPr>
          <p:nvPr/>
        </p:nvPicPr>
        <p:blipFill>
          <a:blip r:embed="rId3"/>
          <a:srcRect/>
          <a:stretch>
            <a:fillRect/>
          </a:stretch>
        </p:blipFill>
        <p:spPr bwMode="auto">
          <a:xfrm>
            <a:off x="0" y="1371601"/>
            <a:ext cx="9144000" cy="5486400"/>
          </a:xfrm>
          <a:prstGeom prst="rect">
            <a:avLst/>
          </a:prstGeom>
          <a:noFill/>
          <a:ln w="9525" algn="ctr">
            <a:noFill/>
            <a:miter lim="800000"/>
            <a:headEnd/>
            <a:tailEnd/>
          </a:ln>
        </p:spPr>
      </p:pic>
      <p:sp>
        <p:nvSpPr>
          <p:cNvPr id="24580" name="Footer Placeholder 8"/>
          <p:cNvSpPr txBox="1">
            <a:spLocks noGrp="1"/>
          </p:cNvSpPr>
          <p:nvPr/>
        </p:nvSpPr>
        <p:spPr bwMode="auto">
          <a:xfrm>
            <a:off x="6961188" y="6416675"/>
            <a:ext cx="1725612" cy="441325"/>
          </a:xfrm>
          <a:prstGeom prst="rect">
            <a:avLst/>
          </a:prstGeom>
          <a:noFill/>
          <a:ln w="9525">
            <a:noFill/>
            <a:miter lim="800000"/>
            <a:headEnd/>
            <a:tailEnd/>
          </a:ln>
        </p:spPr>
        <p:txBody>
          <a:bodyPr rIns="0" anchor="ctr"/>
          <a:lstStyle/>
          <a:p>
            <a:pPr algn="r"/>
            <a:r>
              <a:rPr lang="en-US" sz="700">
                <a:solidFill>
                  <a:srgbClr val="FFFFFF"/>
                </a:solidFill>
                <a:cs typeface="Arial" pitchFamily="34" charset="0"/>
              </a:rPr>
              <a:t>Financial Systems Direction – Slide #</a:t>
            </a:r>
            <a:fld id="{120DDC71-F80E-4CDD-AE94-AC756067A99E}" type="slidenum">
              <a:rPr lang="en-US" sz="700">
                <a:solidFill>
                  <a:srgbClr val="FFFFFF"/>
                </a:solidFill>
                <a:cs typeface="Arial" pitchFamily="34" charset="0"/>
              </a:rPr>
              <a:pPr algn="r"/>
              <a:t>5</a:t>
            </a:fld>
            <a:endParaRPr lang="en-US" sz="700">
              <a:solidFill>
                <a:srgbClr val="FFFFFF"/>
              </a:solidFill>
              <a:cs typeface="Arial" pitchFamily="34" charset="0"/>
            </a:endParaRPr>
          </a:p>
        </p:txBody>
      </p:sp>
      <p:sp>
        <p:nvSpPr>
          <p:cNvPr id="24581" name="Text Box 7"/>
          <p:cNvSpPr txBox="1">
            <a:spLocks noChangeArrowheads="1"/>
          </p:cNvSpPr>
          <p:nvPr/>
        </p:nvSpPr>
        <p:spPr bwMode="auto">
          <a:xfrm>
            <a:off x="5029200" y="1912938"/>
            <a:ext cx="776288" cy="214312"/>
          </a:xfrm>
          <a:prstGeom prst="rect">
            <a:avLst/>
          </a:prstGeom>
          <a:noFill/>
          <a:ln w="9525">
            <a:noFill/>
            <a:miter lim="800000"/>
            <a:headEnd/>
            <a:tailEnd/>
          </a:ln>
        </p:spPr>
        <p:txBody>
          <a:bodyPr wrap="none">
            <a:spAutoFit/>
          </a:bodyPr>
          <a:lstStyle/>
          <a:p>
            <a:pPr defTabSz="914400"/>
            <a:r>
              <a:rPr lang="en-US" sz="800">
                <a:solidFill>
                  <a:srgbClr val="000000"/>
                </a:solidFill>
              </a:rPr>
              <a:t>Manual Load</a:t>
            </a:r>
          </a:p>
        </p:txBody>
      </p:sp>
      <p:sp>
        <p:nvSpPr>
          <p:cNvPr id="24582" name="Text Box 8"/>
          <p:cNvSpPr txBox="1">
            <a:spLocks noChangeArrowheads="1"/>
          </p:cNvSpPr>
          <p:nvPr/>
        </p:nvSpPr>
        <p:spPr bwMode="auto">
          <a:xfrm>
            <a:off x="6719888" y="3962400"/>
            <a:ext cx="519112" cy="214313"/>
          </a:xfrm>
          <a:prstGeom prst="rect">
            <a:avLst/>
          </a:prstGeom>
          <a:noFill/>
          <a:ln w="9525">
            <a:noFill/>
            <a:miter lim="800000"/>
            <a:headEnd/>
            <a:tailEnd/>
          </a:ln>
        </p:spPr>
        <p:txBody>
          <a:bodyPr wrap="none">
            <a:spAutoFit/>
          </a:bodyPr>
          <a:lstStyle/>
          <a:p>
            <a:r>
              <a:rPr lang="en-US" sz="800">
                <a:solidFill>
                  <a:srgbClr val="000000"/>
                </a:solidFill>
              </a:rPr>
              <a:t>Actuals</a:t>
            </a:r>
          </a:p>
        </p:txBody>
      </p:sp>
      <p:sp>
        <p:nvSpPr>
          <p:cNvPr id="24583" name="Text Box 9"/>
          <p:cNvSpPr txBox="1">
            <a:spLocks noChangeArrowheads="1"/>
          </p:cNvSpPr>
          <p:nvPr/>
        </p:nvSpPr>
        <p:spPr bwMode="auto">
          <a:xfrm>
            <a:off x="7405688" y="4114800"/>
            <a:ext cx="519112" cy="214313"/>
          </a:xfrm>
          <a:prstGeom prst="rect">
            <a:avLst/>
          </a:prstGeom>
          <a:noFill/>
          <a:ln w="9525">
            <a:noFill/>
            <a:miter lim="800000"/>
            <a:headEnd/>
            <a:tailEnd/>
          </a:ln>
        </p:spPr>
        <p:txBody>
          <a:bodyPr wrap="none">
            <a:spAutoFit/>
          </a:bodyPr>
          <a:lstStyle/>
          <a:p>
            <a:r>
              <a:rPr lang="en-US" sz="800">
                <a:solidFill>
                  <a:srgbClr val="000000"/>
                </a:solidFill>
              </a:rPr>
              <a:t>Actuals</a:t>
            </a:r>
          </a:p>
        </p:txBody>
      </p:sp>
      <p:sp>
        <p:nvSpPr>
          <p:cNvPr id="24584" name="Text Box 10"/>
          <p:cNvSpPr txBox="1">
            <a:spLocks noChangeArrowheads="1"/>
          </p:cNvSpPr>
          <p:nvPr/>
        </p:nvSpPr>
        <p:spPr bwMode="auto">
          <a:xfrm>
            <a:off x="7543800" y="4724400"/>
            <a:ext cx="519113" cy="214313"/>
          </a:xfrm>
          <a:prstGeom prst="rect">
            <a:avLst/>
          </a:prstGeom>
          <a:noFill/>
          <a:ln w="9525">
            <a:noFill/>
            <a:miter lim="800000"/>
            <a:headEnd/>
            <a:tailEnd/>
          </a:ln>
        </p:spPr>
        <p:txBody>
          <a:bodyPr wrap="none">
            <a:spAutoFit/>
          </a:bodyPr>
          <a:lstStyle/>
          <a:p>
            <a:r>
              <a:rPr lang="en-US" sz="800">
                <a:solidFill>
                  <a:srgbClr val="000000"/>
                </a:solidFill>
              </a:rPr>
              <a:t>Actuals</a:t>
            </a:r>
          </a:p>
        </p:txBody>
      </p:sp>
      <p:sp>
        <p:nvSpPr>
          <p:cNvPr id="24585" name="TextBox 9"/>
          <p:cNvSpPr txBox="1">
            <a:spLocks noChangeArrowheads="1"/>
          </p:cNvSpPr>
          <p:nvPr/>
        </p:nvSpPr>
        <p:spPr bwMode="auto">
          <a:xfrm>
            <a:off x="6477000" y="3384550"/>
            <a:ext cx="762000" cy="215900"/>
          </a:xfrm>
          <a:prstGeom prst="rect">
            <a:avLst/>
          </a:prstGeom>
          <a:noFill/>
          <a:ln w="9525">
            <a:noFill/>
            <a:miter lim="800000"/>
            <a:headEnd/>
            <a:tailEnd/>
          </a:ln>
        </p:spPr>
        <p:txBody>
          <a:bodyPr>
            <a:spAutoFit/>
          </a:bodyPr>
          <a:lstStyle/>
          <a:p>
            <a:r>
              <a:rPr lang="en-US" sz="800">
                <a:solidFill>
                  <a:srgbClr val="000000"/>
                </a:solidFill>
              </a:rPr>
              <a:t>SHG</a:t>
            </a:r>
          </a:p>
        </p:txBody>
      </p:sp>
      <p:sp>
        <p:nvSpPr>
          <p:cNvPr id="10"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5</a:t>
            </a:r>
          </a:p>
        </p:txBody>
      </p:sp>
    </p:spTree>
    <p:extLst>
      <p:ext uri="{BB962C8B-B14F-4D97-AF65-F5344CB8AC3E}">
        <p14:creationId xmlns:p14="http://schemas.microsoft.com/office/powerpoint/2010/main" val="313435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p:cNvSpPr>
            <a:spLocks noGrp="1"/>
          </p:cNvSpPr>
          <p:nvPr>
            <p:ph sz="quarter" idx="17"/>
          </p:nvPr>
        </p:nvSpPr>
        <p:spPr/>
        <p:txBody>
          <a:bodyPr>
            <a:normAutofit/>
          </a:bodyPr>
          <a:lstStyle/>
          <a:p>
            <a:pPr marL="342900" lvl="1" indent="-342900"/>
            <a:r>
              <a:rPr lang="en-US" sz="2000" dirty="0"/>
              <a:t>Establishing a clear business case and action plan that addresses business challenges more specifically</a:t>
            </a:r>
          </a:p>
          <a:p>
            <a:pPr marL="0" lvl="1" indent="0">
              <a:buNone/>
            </a:pPr>
            <a:endParaRPr lang="en-US" sz="2000" dirty="0"/>
          </a:p>
          <a:p>
            <a:pPr marL="342900" lvl="1" indent="-342900"/>
            <a:r>
              <a:rPr lang="en-US" sz="2000" dirty="0"/>
              <a:t>Creating a business and technology roadmap focused on:</a:t>
            </a:r>
          </a:p>
          <a:p>
            <a:pPr marL="914400" lvl="2"/>
            <a:r>
              <a:rPr lang="en-US" sz="2000" dirty="0"/>
              <a:t>High priority initiatives</a:t>
            </a:r>
          </a:p>
          <a:p>
            <a:pPr marL="1371600" lvl="3"/>
            <a:r>
              <a:rPr lang="en-US" sz="1600" dirty="0"/>
              <a:t>Management Reporting Analytics</a:t>
            </a:r>
          </a:p>
          <a:p>
            <a:pPr marL="1371600" lvl="3"/>
            <a:r>
              <a:rPr lang="en-US" sz="1600" dirty="0"/>
              <a:t>Budgeting and Forecasting</a:t>
            </a:r>
          </a:p>
          <a:p>
            <a:pPr marL="1371600" lvl="3"/>
            <a:r>
              <a:rPr lang="en-US" sz="1600" dirty="0"/>
              <a:t>Finance Process</a:t>
            </a:r>
          </a:p>
          <a:p>
            <a:pPr marL="1371600" lvl="3"/>
            <a:r>
              <a:rPr lang="en-US" sz="1600" dirty="0"/>
              <a:t>Data Governance</a:t>
            </a:r>
          </a:p>
          <a:p>
            <a:pPr marL="1371600" lvl="3"/>
            <a:r>
              <a:rPr lang="en-US" sz="1600" dirty="0"/>
              <a:t>ERP Chart of Accounts</a:t>
            </a:r>
          </a:p>
          <a:p>
            <a:pPr marL="1371600" lvl="3"/>
            <a:r>
              <a:rPr lang="en-US" sz="1600" dirty="0"/>
              <a:t>Infrastructure Technology</a:t>
            </a:r>
          </a:p>
          <a:p>
            <a:pPr marL="1371600" lvl="3"/>
            <a:r>
              <a:rPr lang="en-US" sz="1600" dirty="0"/>
              <a:t>Data Warehouse</a:t>
            </a:r>
          </a:p>
        </p:txBody>
      </p:sp>
      <p:sp>
        <p:nvSpPr>
          <p:cNvPr id="2" name="Title 1"/>
          <p:cNvSpPr>
            <a:spLocks noGrp="1"/>
          </p:cNvSpPr>
          <p:nvPr>
            <p:ph type="title"/>
          </p:nvPr>
        </p:nvSpPr>
        <p:spPr>
          <a:xfrm>
            <a:off x="304800" y="0"/>
            <a:ext cx="8610600" cy="1143000"/>
          </a:xfrm>
        </p:spPr>
        <p:txBody>
          <a:bodyPr>
            <a:normAutofit/>
          </a:bodyPr>
          <a:lstStyle/>
          <a:p>
            <a:r>
              <a:rPr lang="en-US" sz="3200" dirty="0">
                <a:solidFill>
                  <a:srgbClr val="497490"/>
                </a:solidFill>
                <a:latin typeface="Arial" panose="020B0604020202020204" pitchFamily="34" charset="0"/>
                <a:ea typeface="ヒラギノ角ゴ Pro W3" charset="-128"/>
                <a:cs typeface="Arial" panose="020B0604020202020204" pitchFamily="34" charset="0"/>
              </a:rPr>
              <a:t>Common Factors for Establishing a Successful Implementation </a:t>
            </a:r>
          </a:p>
        </p:txBody>
      </p:sp>
      <p:sp>
        <p:nvSpPr>
          <p:cNvPr id="5"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6</a:t>
            </a:r>
          </a:p>
        </p:txBody>
      </p:sp>
      <p:sp>
        <p:nvSpPr>
          <p:cNvPr id="8" name="Footer Placeholder 4"/>
          <p:cNvSpPr txBox="1">
            <a:spLocks/>
          </p:cNvSpPr>
          <p:nvPr/>
        </p:nvSpPr>
        <p:spPr>
          <a:xfrm>
            <a:off x="3581400" y="6588125"/>
            <a:ext cx="2286000" cy="19367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b="1" dirty="0">
                <a:solidFill>
                  <a:prstClr val="black">
                    <a:tint val="75000"/>
                  </a:prstClr>
                </a:solidFill>
              </a:rPr>
              <a:t>© 2018 MBA Scripting.  All Rights Reserved</a:t>
            </a:r>
            <a:endParaRPr lang="en-US" dirty="0">
              <a:solidFill>
                <a:prstClr val="black">
                  <a:tint val="75000"/>
                </a:prstClr>
              </a:solidFill>
            </a:endParaRPr>
          </a:p>
        </p:txBody>
      </p:sp>
    </p:spTree>
    <p:extLst>
      <p:ext uri="{BB962C8B-B14F-4D97-AF65-F5344CB8AC3E}">
        <p14:creationId xmlns:p14="http://schemas.microsoft.com/office/powerpoint/2010/main" val="12071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ric-pauls-power-mac-g5.local\desktop\Graphic Tank\color fade.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350" y="2119313"/>
            <a:ext cx="354488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Eric-pauls-power-mac-g5.local\desktop\Graphic Tank\BPP.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0350" y="3878263"/>
            <a:ext cx="354647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Eric-pauls-power-mac-g5.local\desktop\Graphic Tank\ring top.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063" y="2044700"/>
            <a:ext cx="3560762"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txBox="1">
            <a:spLocks/>
          </p:cNvSpPr>
          <p:nvPr/>
        </p:nvSpPr>
        <p:spPr>
          <a:xfrm>
            <a:off x="1285875" y="201613"/>
            <a:ext cx="7172325" cy="715962"/>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13600" dirty="0">
                <a:solidFill>
                  <a:srgbClr val="497490"/>
                </a:solidFill>
                <a:ea typeface="ヒラギノ角ゴ Pro W3" charset="-128"/>
                <a:cs typeface="Arial" pitchFamily="34" charset="0"/>
              </a:rPr>
              <a:t>Strategic Vision</a:t>
            </a:r>
          </a:p>
          <a:p>
            <a:r>
              <a:rPr lang="en-US" altLang="en-US" sz="6400" dirty="0"/>
              <a:t>Business Performance Optimization</a:t>
            </a:r>
            <a:br>
              <a:rPr lang="en-US" altLang="en-US" sz="6400" dirty="0"/>
            </a:br>
            <a:endParaRPr lang="en-US" altLang="en-US" sz="6400" dirty="0"/>
          </a:p>
        </p:txBody>
      </p:sp>
      <p:grpSp>
        <p:nvGrpSpPr>
          <p:cNvPr id="6" name="Group 46"/>
          <p:cNvGrpSpPr>
            <a:grpSpLocks/>
          </p:cNvGrpSpPr>
          <p:nvPr/>
        </p:nvGrpSpPr>
        <p:grpSpPr bwMode="auto">
          <a:xfrm>
            <a:off x="184150" y="1212850"/>
            <a:ext cx="3829050" cy="1887538"/>
            <a:chOff x="184150" y="1212850"/>
            <a:chExt cx="3829205" cy="1887538"/>
          </a:xfrm>
        </p:grpSpPr>
        <p:sp>
          <p:nvSpPr>
            <p:cNvPr id="7" name="Freeform 6"/>
            <p:cNvSpPr/>
            <p:nvPr/>
          </p:nvSpPr>
          <p:spPr bwMode="auto">
            <a:xfrm flipH="1">
              <a:off x="2603598" y="1225550"/>
              <a:ext cx="1409757" cy="1858963"/>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425388"/>
                <a:gd name="connsiteX1" fmla="*/ 0 w 1524000"/>
                <a:gd name="connsiteY1" fmla="*/ 618564 h 1425388"/>
                <a:gd name="connsiteX2" fmla="*/ 663388 w 1524000"/>
                <a:gd name="connsiteY2" fmla="*/ 1264023 h 1425388"/>
                <a:gd name="connsiteX3" fmla="*/ 1524000 w 1524000"/>
                <a:gd name="connsiteY3" fmla="*/ 1425388 h 1425388"/>
                <a:gd name="connsiteX4" fmla="*/ 1497106 w 1524000"/>
                <a:gd name="connsiteY4" fmla="*/ 0 h 1425388"/>
                <a:gd name="connsiteX0" fmla="*/ 1497106 w 1524000"/>
                <a:gd name="connsiteY0" fmla="*/ 0 h 1801906"/>
                <a:gd name="connsiteX1" fmla="*/ 0 w 1524000"/>
                <a:gd name="connsiteY1" fmla="*/ 995082 h 1801906"/>
                <a:gd name="connsiteX2" fmla="*/ 663388 w 1524000"/>
                <a:gd name="connsiteY2" fmla="*/ 1640541 h 1801906"/>
                <a:gd name="connsiteX3" fmla="*/ 1524000 w 1524000"/>
                <a:gd name="connsiteY3" fmla="*/ 1801906 h 1801906"/>
                <a:gd name="connsiteX4" fmla="*/ 1497106 w 1524000"/>
                <a:gd name="connsiteY4" fmla="*/ 0 h 1801906"/>
                <a:gd name="connsiteX0" fmla="*/ 1497106 w 1524000"/>
                <a:gd name="connsiteY0" fmla="*/ 0 h 1640541"/>
                <a:gd name="connsiteX1" fmla="*/ 0 w 1524000"/>
                <a:gd name="connsiteY1" fmla="*/ 995082 h 1640541"/>
                <a:gd name="connsiteX2" fmla="*/ 663388 w 1524000"/>
                <a:gd name="connsiteY2" fmla="*/ 1640541 h 1640541"/>
                <a:gd name="connsiteX3" fmla="*/ 1524000 w 1524000"/>
                <a:gd name="connsiteY3" fmla="*/ 1488141 h 1640541"/>
                <a:gd name="connsiteX4" fmla="*/ 1497106 w 1524000"/>
                <a:gd name="connsiteY4" fmla="*/ 0 h 1640541"/>
                <a:gd name="connsiteX0" fmla="*/ 1497106 w 1524000"/>
                <a:gd name="connsiteY0" fmla="*/ 0 h 1810871"/>
                <a:gd name="connsiteX1" fmla="*/ 0 w 1524000"/>
                <a:gd name="connsiteY1" fmla="*/ 995082 h 1810871"/>
                <a:gd name="connsiteX2" fmla="*/ 663388 w 1524000"/>
                <a:gd name="connsiteY2" fmla="*/ 1640541 h 1810871"/>
                <a:gd name="connsiteX3" fmla="*/ 1524000 w 1524000"/>
                <a:gd name="connsiteY3" fmla="*/ 1810871 h 1810871"/>
                <a:gd name="connsiteX4" fmla="*/ 1497106 w 1524000"/>
                <a:gd name="connsiteY4" fmla="*/ 0 h 1810871"/>
                <a:gd name="connsiteX0" fmla="*/ 1497106 w 4029696"/>
                <a:gd name="connsiteY0" fmla="*/ 0 h 1640542"/>
                <a:gd name="connsiteX1" fmla="*/ 0 w 4029696"/>
                <a:gd name="connsiteY1" fmla="*/ 995082 h 1640542"/>
                <a:gd name="connsiteX2" fmla="*/ 663388 w 4029696"/>
                <a:gd name="connsiteY2" fmla="*/ 1640541 h 1640542"/>
                <a:gd name="connsiteX3" fmla="*/ 4029696 w 4029696"/>
                <a:gd name="connsiteY3" fmla="*/ 1587646 h 1640542"/>
                <a:gd name="connsiteX4" fmla="*/ 1497106 w 4029696"/>
                <a:gd name="connsiteY4" fmla="*/ 0 h 1640542"/>
                <a:gd name="connsiteX0" fmla="*/ 1497106 w 3795311"/>
                <a:gd name="connsiteY0" fmla="*/ 0 h 1640541"/>
                <a:gd name="connsiteX1" fmla="*/ 0 w 3795311"/>
                <a:gd name="connsiteY1" fmla="*/ 995082 h 1640541"/>
                <a:gd name="connsiteX2" fmla="*/ 663388 w 3795311"/>
                <a:gd name="connsiteY2" fmla="*/ 1640541 h 1640541"/>
                <a:gd name="connsiteX3" fmla="*/ 3795311 w 3795311"/>
                <a:gd name="connsiteY3" fmla="*/ 1442550 h 1640541"/>
                <a:gd name="connsiteX4" fmla="*/ 1497106 w 3795311"/>
                <a:gd name="connsiteY4" fmla="*/ 0 h 1640541"/>
                <a:gd name="connsiteX0" fmla="*/ 1497106 w 4130147"/>
                <a:gd name="connsiteY0" fmla="*/ 0 h 1640541"/>
                <a:gd name="connsiteX1" fmla="*/ 0 w 4130147"/>
                <a:gd name="connsiteY1" fmla="*/ 995082 h 1640541"/>
                <a:gd name="connsiteX2" fmla="*/ 663388 w 4130147"/>
                <a:gd name="connsiteY2" fmla="*/ 1640541 h 1640541"/>
                <a:gd name="connsiteX3" fmla="*/ 4130147 w 4130147"/>
                <a:gd name="connsiteY3" fmla="*/ 1548582 h 1640541"/>
                <a:gd name="connsiteX4" fmla="*/ 1497106 w 4130147"/>
                <a:gd name="connsiteY4" fmla="*/ 0 h 1640541"/>
                <a:gd name="connsiteX0" fmla="*/ 1497106 w 4130147"/>
                <a:gd name="connsiteY0" fmla="*/ 0 h 2148377"/>
                <a:gd name="connsiteX1" fmla="*/ 0 w 4130147"/>
                <a:gd name="connsiteY1" fmla="*/ 1502918 h 2148377"/>
                <a:gd name="connsiteX2" fmla="*/ 663388 w 4130147"/>
                <a:gd name="connsiteY2" fmla="*/ 2148377 h 2148377"/>
                <a:gd name="connsiteX3" fmla="*/ 4130147 w 4130147"/>
                <a:gd name="connsiteY3" fmla="*/ 2056418 h 2148377"/>
                <a:gd name="connsiteX4" fmla="*/ 1497106 w 4130147"/>
                <a:gd name="connsiteY4" fmla="*/ 0 h 2148377"/>
                <a:gd name="connsiteX0" fmla="*/ 1497106 w 4130147"/>
                <a:gd name="connsiteY0" fmla="*/ 0 h 2008971"/>
                <a:gd name="connsiteX1" fmla="*/ 0 w 4130147"/>
                <a:gd name="connsiteY1" fmla="*/ 1363512 h 2008971"/>
                <a:gd name="connsiteX2" fmla="*/ 663388 w 4130147"/>
                <a:gd name="connsiteY2" fmla="*/ 2008971 h 2008971"/>
                <a:gd name="connsiteX3" fmla="*/ 4130147 w 4130147"/>
                <a:gd name="connsiteY3" fmla="*/ 1917012 h 2008971"/>
                <a:gd name="connsiteX4" fmla="*/ 1497106 w 4130147"/>
                <a:gd name="connsiteY4" fmla="*/ 0 h 2008971"/>
                <a:gd name="connsiteX0" fmla="*/ 1497106 w 1581009"/>
                <a:gd name="connsiteY0" fmla="*/ 0 h 2056418"/>
                <a:gd name="connsiteX1" fmla="*/ 0 w 1581009"/>
                <a:gd name="connsiteY1" fmla="*/ 1363512 h 2056418"/>
                <a:gd name="connsiteX2" fmla="*/ 663388 w 1581009"/>
                <a:gd name="connsiteY2" fmla="*/ 2008971 h 2056418"/>
                <a:gd name="connsiteX3" fmla="*/ 1581009 w 1581009"/>
                <a:gd name="connsiteY3" fmla="*/ 2056418 h 2056418"/>
                <a:gd name="connsiteX4" fmla="*/ 1497106 w 1581009"/>
                <a:gd name="connsiteY4" fmla="*/ 0 h 2056418"/>
                <a:gd name="connsiteX0" fmla="*/ 1955154 w 1955154"/>
                <a:gd name="connsiteY0" fmla="*/ 0 h 1907055"/>
                <a:gd name="connsiteX1" fmla="*/ 0 w 1955154"/>
                <a:gd name="connsiteY1" fmla="*/ 1214149 h 1907055"/>
                <a:gd name="connsiteX2" fmla="*/ 663388 w 1955154"/>
                <a:gd name="connsiteY2" fmla="*/ 1859608 h 1907055"/>
                <a:gd name="connsiteX3" fmla="*/ 1581009 w 1955154"/>
                <a:gd name="connsiteY3" fmla="*/ 1907055 h 1907055"/>
                <a:gd name="connsiteX4" fmla="*/ 1955154 w 1955154"/>
                <a:gd name="connsiteY4" fmla="*/ 0 h 1907055"/>
                <a:gd name="connsiteX0" fmla="*/ 1586724 w 1586724"/>
                <a:gd name="connsiteY0" fmla="*/ 0 h 2056418"/>
                <a:gd name="connsiteX1" fmla="*/ 0 w 1586724"/>
                <a:gd name="connsiteY1" fmla="*/ 1363512 h 2056418"/>
                <a:gd name="connsiteX2" fmla="*/ 663388 w 1586724"/>
                <a:gd name="connsiteY2" fmla="*/ 2008971 h 2056418"/>
                <a:gd name="connsiteX3" fmla="*/ 1581009 w 1586724"/>
                <a:gd name="connsiteY3" fmla="*/ 2056418 h 2056418"/>
                <a:gd name="connsiteX4" fmla="*/ 1586724 w 1586724"/>
                <a:gd name="connsiteY4" fmla="*/ 0 h 2056418"/>
                <a:gd name="connsiteX0" fmla="*/ 1586724 w 1586724"/>
                <a:gd name="connsiteY0" fmla="*/ 0 h 1777606"/>
                <a:gd name="connsiteX1" fmla="*/ 0 w 1586724"/>
                <a:gd name="connsiteY1" fmla="*/ 1084700 h 1777606"/>
                <a:gd name="connsiteX2" fmla="*/ 663388 w 1586724"/>
                <a:gd name="connsiteY2" fmla="*/ 1730159 h 1777606"/>
                <a:gd name="connsiteX3" fmla="*/ 1581009 w 1586724"/>
                <a:gd name="connsiteY3" fmla="*/ 1777606 h 1777606"/>
                <a:gd name="connsiteX4" fmla="*/ 1586724 w 1586724"/>
                <a:gd name="connsiteY4" fmla="*/ 0 h 1777606"/>
                <a:gd name="connsiteX0" fmla="*/ 1517021 w 1581009"/>
                <a:gd name="connsiteY0" fmla="*/ 0 h 2066376"/>
                <a:gd name="connsiteX1" fmla="*/ 0 w 1581009"/>
                <a:gd name="connsiteY1" fmla="*/ 1373470 h 2066376"/>
                <a:gd name="connsiteX2" fmla="*/ 663388 w 1581009"/>
                <a:gd name="connsiteY2" fmla="*/ 2018929 h 2066376"/>
                <a:gd name="connsiteX3" fmla="*/ 1581009 w 1581009"/>
                <a:gd name="connsiteY3" fmla="*/ 2066376 h 2066376"/>
                <a:gd name="connsiteX4" fmla="*/ 1517021 w 1581009"/>
                <a:gd name="connsiteY4"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80223 w 1744211"/>
                <a:gd name="connsiteY0" fmla="*/ 0 h 2066376"/>
                <a:gd name="connsiteX1" fmla="*/ 146449 w 1744211"/>
                <a:gd name="connsiteY1" fmla="*/ 1462825 h 2066376"/>
                <a:gd name="connsiteX2" fmla="*/ 611661 w 1744211"/>
                <a:gd name="connsiteY2" fmla="*/ 1472705 h 2066376"/>
                <a:gd name="connsiteX3" fmla="*/ 826590 w 1744211"/>
                <a:gd name="connsiteY3" fmla="*/ 2018929 h 2066376"/>
                <a:gd name="connsiteX4" fmla="*/ 1744211 w 1744211"/>
                <a:gd name="connsiteY4" fmla="*/ 2066376 h 2066376"/>
                <a:gd name="connsiteX5" fmla="*/ 1680223 w 1744211"/>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680141 w 1597762"/>
                <a:gd name="connsiteY3" fmla="*/ 2018929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598226 w 1597762"/>
                <a:gd name="connsiteY2" fmla="*/ 1353326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06490 w 1570478"/>
                <a:gd name="connsiteY0" fmla="*/ 0 h 2066376"/>
                <a:gd name="connsiteX1" fmla="*/ 0 w 1570478"/>
                <a:gd name="connsiteY1" fmla="*/ 1159263 h 2066376"/>
                <a:gd name="connsiteX2" fmla="*/ 451570 w 1570478"/>
                <a:gd name="connsiteY2" fmla="*/ 1482937 h 2066376"/>
                <a:gd name="connsiteX3" fmla="*/ 557922 w 1570478"/>
                <a:gd name="connsiteY3" fmla="*/ 2018930 h 2066376"/>
                <a:gd name="connsiteX4" fmla="*/ 1570478 w 1570478"/>
                <a:gd name="connsiteY4" fmla="*/ 2066376 h 2066376"/>
                <a:gd name="connsiteX5" fmla="*/ 1506490 w 1570478"/>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776201 w 1567067"/>
                <a:gd name="connsiteY3" fmla="*/ 2018931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40869 w 1567067"/>
                <a:gd name="connsiteY3" fmla="*/ 2018932 h 2066376"/>
                <a:gd name="connsiteX4" fmla="*/ 1567067 w 1567067"/>
                <a:gd name="connsiteY4" fmla="*/ 2066376 h 2066376"/>
                <a:gd name="connsiteX5" fmla="*/ 1503079 w 1567067"/>
                <a:gd name="connsiteY5" fmla="*/ 0 h 206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7067" h="2066376">
                  <a:moveTo>
                    <a:pt x="1503079" y="0"/>
                  </a:moveTo>
                  <a:lnTo>
                    <a:pt x="0" y="1469647"/>
                  </a:lnTo>
                  <a:cubicBezTo>
                    <a:pt x="9915" y="1469368"/>
                    <a:pt x="426308" y="1468429"/>
                    <a:pt x="448159" y="1482937"/>
                  </a:cubicBezTo>
                  <a:cubicBezTo>
                    <a:pt x="456407" y="1505243"/>
                    <a:pt x="534535" y="1998173"/>
                    <a:pt x="540869" y="2018932"/>
                  </a:cubicBezTo>
                  <a:lnTo>
                    <a:pt x="1567067" y="2066376"/>
                  </a:lnTo>
                  <a:lnTo>
                    <a:pt x="1503079"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8"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1212850"/>
              <a:ext cx="2505491" cy="1887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bwMode="auto">
            <a:xfrm>
              <a:off x="403234" y="1270000"/>
              <a:ext cx="2089235" cy="269304"/>
            </a:xfrm>
            <a:prstGeom prst="rect">
              <a:avLst/>
            </a:prstGeom>
            <a:noFill/>
          </p:spPr>
          <p:txBody>
            <a:bodyPr>
              <a:spAutoFit/>
            </a:bodyPr>
            <a:lstStyle/>
            <a:p>
              <a:pPr algn="ctr">
                <a:buClr>
                  <a:schemeClr val="accent1"/>
                </a:buClr>
                <a:buSzPct val="80000"/>
                <a:buFont typeface="Wingdings" pitchFamily="2" charset="2"/>
                <a:buNone/>
                <a:defRPr/>
              </a:pPr>
              <a:r>
                <a:rPr lang="en-US" sz="1150" b="1" dirty="0">
                  <a:latin typeface="Arial" charset="0"/>
                </a:rPr>
                <a:t>Executive Sponsor</a:t>
              </a:r>
            </a:p>
          </p:txBody>
        </p:sp>
        <p:sp>
          <p:nvSpPr>
            <p:cNvPr id="10" name="TextBox 42"/>
            <p:cNvSpPr txBox="1">
              <a:spLocks noChangeArrowheads="1"/>
            </p:cNvSpPr>
            <p:nvPr/>
          </p:nvSpPr>
          <p:spPr bwMode="auto">
            <a:xfrm>
              <a:off x="416107" y="1777703"/>
              <a:ext cx="899300"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Provides Leadership</a:t>
              </a:r>
            </a:p>
          </p:txBody>
        </p:sp>
        <p:sp>
          <p:nvSpPr>
            <p:cNvPr id="11" name="TextBox 43"/>
            <p:cNvSpPr txBox="1">
              <a:spLocks noChangeArrowheads="1"/>
            </p:cNvSpPr>
            <p:nvPr/>
          </p:nvSpPr>
          <p:spPr bwMode="auto">
            <a:xfrm>
              <a:off x="1581164" y="1777703"/>
              <a:ext cx="866462"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Governs Project Risk</a:t>
              </a:r>
            </a:p>
          </p:txBody>
        </p:sp>
        <p:sp>
          <p:nvSpPr>
            <p:cNvPr id="12" name="TextBox 44"/>
            <p:cNvSpPr txBox="1">
              <a:spLocks noChangeArrowheads="1"/>
            </p:cNvSpPr>
            <p:nvPr/>
          </p:nvSpPr>
          <p:spPr bwMode="auto">
            <a:xfrm>
              <a:off x="287802" y="2133600"/>
              <a:ext cx="1173837" cy="46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Align Organizational Strategy</a:t>
              </a:r>
            </a:p>
          </p:txBody>
        </p:sp>
        <p:sp>
          <p:nvSpPr>
            <p:cNvPr id="13" name="TextBox 45"/>
            <p:cNvSpPr txBox="1">
              <a:spLocks noChangeArrowheads="1"/>
            </p:cNvSpPr>
            <p:nvPr/>
          </p:nvSpPr>
          <p:spPr bwMode="auto">
            <a:xfrm>
              <a:off x="1517672" y="2209800"/>
              <a:ext cx="993445"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Engages Stakeholders</a:t>
              </a:r>
            </a:p>
          </p:txBody>
        </p:sp>
        <p:sp>
          <p:nvSpPr>
            <p:cNvPr id="14" name="TextBox 46"/>
            <p:cNvSpPr txBox="1">
              <a:spLocks noChangeArrowheads="1"/>
            </p:cNvSpPr>
            <p:nvPr/>
          </p:nvSpPr>
          <p:spPr bwMode="auto">
            <a:xfrm>
              <a:off x="965667" y="2623780"/>
              <a:ext cx="962075"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Problem Solving</a:t>
              </a:r>
            </a:p>
          </p:txBody>
        </p:sp>
      </p:grpSp>
      <p:grpSp>
        <p:nvGrpSpPr>
          <p:cNvPr id="15" name="Group 58"/>
          <p:cNvGrpSpPr>
            <a:grpSpLocks/>
          </p:cNvGrpSpPr>
          <p:nvPr/>
        </p:nvGrpSpPr>
        <p:grpSpPr bwMode="auto">
          <a:xfrm>
            <a:off x="4997450" y="3116263"/>
            <a:ext cx="3975100" cy="2351087"/>
            <a:chOff x="5006975" y="3116048"/>
            <a:chExt cx="3975100" cy="2351302"/>
          </a:xfrm>
        </p:grpSpPr>
        <p:sp>
          <p:nvSpPr>
            <p:cNvPr id="16" name="Freeform 15"/>
            <p:cNvSpPr/>
            <p:nvPr/>
          </p:nvSpPr>
          <p:spPr bwMode="auto">
            <a:xfrm flipV="1">
              <a:off x="5006975" y="3116048"/>
              <a:ext cx="3917950" cy="2322724"/>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3900435"/>
                <a:gd name="connsiteY0" fmla="*/ 0 h 1577788"/>
                <a:gd name="connsiteX1" fmla="*/ 0 w 3900435"/>
                <a:gd name="connsiteY1" fmla="*/ 932329 h 1577788"/>
                <a:gd name="connsiteX2" fmla="*/ 663388 w 3900435"/>
                <a:gd name="connsiteY2" fmla="*/ 1577788 h 1577788"/>
                <a:gd name="connsiteX3" fmla="*/ 3900435 w 3900435"/>
                <a:gd name="connsiteY3" fmla="*/ 869970 h 1577788"/>
                <a:gd name="connsiteX4" fmla="*/ 1497106 w 3900435"/>
                <a:gd name="connsiteY4" fmla="*/ 0 h 1577788"/>
                <a:gd name="connsiteX0" fmla="*/ 1497106 w 3900435"/>
                <a:gd name="connsiteY0" fmla="*/ 0 h 2431898"/>
                <a:gd name="connsiteX1" fmla="*/ 0 w 3900435"/>
                <a:gd name="connsiteY1" fmla="*/ 1786439 h 2431898"/>
                <a:gd name="connsiteX2" fmla="*/ 663388 w 3900435"/>
                <a:gd name="connsiteY2" fmla="*/ 2431898 h 2431898"/>
                <a:gd name="connsiteX3" fmla="*/ 3900435 w 3900435"/>
                <a:gd name="connsiteY3" fmla="*/ 1724080 h 2431898"/>
                <a:gd name="connsiteX4" fmla="*/ 1497106 w 3900435"/>
                <a:gd name="connsiteY4" fmla="*/ 0 h 2431898"/>
                <a:gd name="connsiteX0" fmla="*/ 1497106 w 3900435"/>
                <a:gd name="connsiteY0" fmla="*/ 0 h 2566369"/>
                <a:gd name="connsiteX1" fmla="*/ 0 w 3900435"/>
                <a:gd name="connsiteY1" fmla="*/ 1920910 h 2566369"/>
                <a:gd name="connsiteX2" fmla="*/ 663388 w 3900435"/>
                <a:gd name="connsiteY2" fmla="*/ 2566369 h 2566369"/>
                <a:gd name="connsiteX3" fmla="*/ 3900435 w 3900435"/>
                <a:gd name="connsiteY3" fmla="*/ 1858551 h 2566369"/>
                <a:gd name="connsiteX4" fmla="*/ 1497106 w 3900435"/>
                <a:gd name="connsiteY4" fmla="*/ 0 h 2566369"/>
                <a:gd name="connsiteX0" fmla="*/ 1497106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497106 w 4179465"/>
                <a:gd name="connsiteY4" fmla="*/ 0 h 2566369"/>
                <a:gd name="connsiteX0" fmla="*/ 1664525 w 4179465"/>
                <a:gd name="connsiteY0" fmla="*/ 0 h 2158984"/>
                <a:gd name="connsiteX1" fmla="*/ 0 w 4179465"/>
                <a:gd name="connsiteY1" fmla="*/ 1513525 h 2158984"/>
                <a:gd name="connsiteX2" fmla="*/ 663388 w 4179465"/>
                <a:gd name="connsiteY2" fmla="*/ 2158984 h 2158984"/>
                <a:gd name="connsiteX3" fmla="*/ 4179465 w 4179465"/>
                <a:gd name="connsiteY3" fmla="*/ 1624164 h 2158984"/>
                <a:gd name="connsiteX4" fmla="*/ 1664525 w 4179465"/>
                <a:gd name="connsiteY4" fmla="*/ 0 h 2158984"/>
                <a:gd name="connsiteX0" fmla="*/ 1513849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513849 w 4179465"/>
                <a:gd name="connsiteY4" fmla="*/ 0 h 2566369"/>
                <a:gd name="connsiteX0" fmla="*/ 1802618 w 4179465"/>
                <a:gd name="connsiteY0" fmla="*/ 0 h 2257684"/>
                <a:gd name="connsiteX1" fmla="*/ 0 w 4179465"/>
                <a:gd name="connsiteY1" fmla="*/ 1612225 h 2257684"/>
                <a:gd name="connsiteX2" fmla="*/ 663388 w 4179465"/>
                <a:gd name="connsiteY2" fmla="*/ 2257684 h 2257684"/>
                <a:gd name="connsiteX3" fmla="*/ 4179465 w 4179465"/>
                <a:gd name="connsiteY3" fmla="*/ 1722864 h 2257684"/>
                <a:gd name="connsiteX4" fmla="*/ 1802618 w 4179465"/>
                <a:gd name="connsiteY4" fmla="*/ 0 h 2257684"/>
                <a:gd name="connsiteX0" fmla="*/ 1593510 w 4179465"/>
                <a:gd name="connsiteY0" fmla="*/ 0 h 2606199"/>
                <a:gd name="connsiteX1" fmla="*/ 0 w 4179465"/>
                <a:gd name="connsiteY1" fmla="*/ 1960740 h 2606199"/>
                <a:gd name="connsiteX2" fmla="*/ 663388 w 4179465"/>
                <a:gd name="connsiteY2" fmla="*/ 2606199 h 2606199"/>
                <a:gd name="connsiteX3" fmla="*/ 4179465 w 4179465"/>
                <a:gd name="connsiteY3" fmla="*/ 2071379 h 2606199"/>
                <a:gd name="connsiteX4" fmla="*/ 1593510 w 4179465"/>
                <a:gd name="connsiteY4" fmla="*/ 0 h 2606199"/>
                <a:gd name="connsiteX0" fmla="*/ 1593510 w 3940483"/>
                <a:gd name="connsiteY0" fmla="*/ 0 h 2606199"/>
                <a:gd name="connsiteX1" fmla="*/ 0 w 3940483"/>
                <a:gd name="connsiteY1" fmla="*/ 1960740 h 2606199"/>
                <a:gd name="connsiteX2" fmla="*/ 663388 w 3940483"/>
                <a:gd name="connsiteY2" fmla="*/ 2606199 h 2606199"/>
                <a:gd name="connsiteX3" fmla="*/ 3940483 w 3940483"/>
                <a:gd name="connsiteY3" fmla="*/ 1822441 h 2606199"/>
                <a:gd name="connsiteX4" fmla="*/ 1593510 w 3940483"/>
                <a:gd name="connsiteY4" fmla="*/ 0 h 2606199"/>
                <a:gd name="connsiteX0" fmla="*/ 1593510 w 4249168"/>
                <a:gd name="connsiteY0" fmla="*/ 0 h 2606199"/>
                <a:gd name="connsiteX1" fmla="*/ 0 w 4249168"/>
                <a:gd name="connsiteY1" fmla="*/ 1960740 h 2606199"/>
                <a:gd name="connsiteX2" fmla="*/ 663388 w 4249168"/>
                <a:gd name="connsiteY2" fmla="*/ 2606199 h 2606199"/>
                <a:gd name="connsiteX3" fmla="*/ 4249168 w 4249168"/>
                <a:gd name="connsiteY3" fmla="*/ 2081337 h 2606199"/>
                <a:gd name="connsiteX4" fmla="*/ 1593510 w 4249168"/>
                <a:gd name="connsiteY4" fmla="*/ 0 h 2606199"/>
                <a:gd name="connsiteX0" fmla="*/ 1732916 w 4249168"/>
                <a:gd name="connsiteY0" fmla="*/ 0 h 2337345"/>
                <a:gd name="connsiteX1" fmla="*/ 0 w 4249168"/>
                <a:gd name="connsiteY1" fmla="*/ 1691886 h 2337345"/>
                <a:gd name="connsiteX2" fmla="*/ 663388 w 4249168"/>
                <a:gd name="connsiteY2" fmla="*/ 2337345 h 2337345"/>
                <a:gd name="connsiteX3" fmla="*/ 4249168 w 4249168"/>
                <a:gd name="connsiteY3" fmla="*/ 1812483 h 2337345"/>
                <a:gd name="connsiteX4" fmla="*/ 1732916 w 4249168"/>
                <a:gd name="connsiteY4" fmla="*/ 0 h 2337345"/>
                <a:gd name="connsiteX0" fmla="*/ 1563637 w 4249168"/>
                <a:gd name="connsiteY0" fmla="*/ 0 h 2586285"/>
                <a:gd name="connsiteX1" fmla="*/ 0 w 4249168"/>
                <a:gd name="connsiteY1" fmla="*/ 1940826 h 2586285"/>
                <a:gd name="connsiteX2" fmla="*/ 663388 w 4249168"/>
                <a:gd name="connsiteY2" fmla="*/ 2586285 h 2586285"/>
                <a:gd name="connsiteX3" fmla="*/ 4249168 w 4249168"/>
                <a:gd name="connsiteY3" fmla="*/ 2061423 h 2586285"/>
                <a:gd name="connsiteX4" fmla="*/ 1563637 w 4249168"/>
                <a:gd name="connsiteY4" fmla="*/ 0 h 2586285"/>
                <a:gd name="connsiteX0" fmla="*/ 1708826 w 4394357"/>
                <a:gd name="connsiteY0" fmla="*/ 0 h 2600787"/>
                <a:gd name="connsiteX1" fmla="*/ 145189 w 4394357"/>
                <a:gd name="connsiteY1" fmla="*/ 1940826 h 2600787"/>
                <a:gd name="connsiteX2" fmla="*/ 963783 w 4394357"/>
                <a:gd name="connsiteY2" fmla="*/ 2093919 h 2600787"/>
                <a:gd name="connsiteX3" fmla="*/ 808577 w 4394357"/>
                <a:gd name="connsiteY3" fmla="*/ 2586285 h 2600787"/>
                <a:gd name="connsiteX4" fmla="*/ 4394357 w 4394357"/>
                <a:gd name="connsiteY4" fmla="*/ 2061423 h 2600787"/>
                <a:gd name="connsiteX5" fmla="*/ 1708826 w 4394357"/>
                <a:gd name="connsiteY5" fmla="*/ 0 h 2600787"/>
                <a:gd name="connsiteX0" fmla="*/ 1708826 w 4394357"/>
                <a:gd name="connsiteY0" fmla="*/ 0 h 2600788"/>
                <a:gd name="connsiteX1" fmla="*/ 145189 w 4394357"/>
                <a:gd name="connsiteY1" fmla="*/ 1940826 h 2600788"/>
                <a:gd name="connsiteX2" fmla="*/ 813832 w 4394357"/>
                <a:gd name="connsiteY2" fmla="*/ 2162072 h 2600788"/>
                <a:gd name="connsiteX3" fmla="*/ 808577 w 4394357"/>
                <a:gd name="connsiteY3" fmla="*/ 2586285 h 2600788"/>
                <a:gd name="connsiteX4" fmla="*/ 4394357 w 4394357"/>
                <a:gd name="connsiteY4" fmla="*/ 2061423 h 2600788"/>
                <a:gd name="connsiteX5" fmla="*/ 1708826 w 4394357"/>
                <a:gd name="connsiteY5" fmla="*/ 0 h 2600788"/>
                <a:gd name="connsiteX0" fmla="*/ 1708826 w 4394357"/>
                <a:gd name="connsiteY0" fmla="*/ 0 h 2587158"/>
                <a:gd name="connsiteX1" fmla="*/ 145189 w 4394357"/>
                <a:gd name="connsiteY1" fmla="*/ 1940826 h 2587158"/>
                <a:gd name="connsiteX2" fmla="*/ 813832 w 4394357"/>
                <a:gd name="connsiteY2" fmla="*/ 2162072 h 2587158"/>
                <a:gd name="connsiteX3" fmla="*/ 992607 w 4394357"/>
                <a:gd name="connsiteY3" fmla="*/ 2572655 h 2587158"/>
                <a:gd name="connsiteX4" fmla="*/ 4394357 w 4394357"/>
                <a:gd name="connsiteY4" fmla="*/ 2061423 h 2587158"/>
                <a:gd name="connsiteX5" fmla="*/ 1708826 w 4394357"/>
                <a:gd name="connsiteY5" fmla="*/ 0 h 2587158"/>
                <a:gd name="connsiteX0" fmla="*/ 1708826 w 4394357"/>
                <a:gd name="connsiteY0" fmla="*/ 0 h 2593974"/>
                <a:gd name="connsiteX1" fmla="*/ 145189 w 4394357"/>
                <a:gd name="connsiteY1" fmla="*/ 1940826 h 2593974"/>
                <a:gd name="connsiteX2" fmla="*/ 813832 w 4394357"/>
                <a:gd name="connsiteY2" fmla="*/ 2162072 h 2593974"/>
                <a:gd name="connsiteX3" fmla="*/ 764274 w 4394357"/>
                <a:gd name="connsiteY3" fmla="*/ 2579471 h 2593974"/>
                <a:gd name="connsiteX4" fmla="*/ 4394357 w 4394357"/>
                <a:gd name="connsiteY4" fmla="*/ 2061423 h 2593974"/>
                <a:gd name="connsiteX5" fmla="*/ 1708826 w 4394357"/>
                <a:gd name="connsiteY5" fmla="*/ 0 h 2593974"/>
                <a:gd name="connsiteX0" fmla="*/ 1708826 w 4394357"/>
                <a:gd name="connsiteY0" fmla="*/ 0 h 2579472"/>
                <a:gd name="connsiteX1" fmla="*/ 145189 w 4394357"/>
                <a:gd name="connsiteY1" fmla="*/ 1940826 h 2579472"/>
                <a:gd name="connsiteX2" fmla="*/ 813832 w 4394357"/>
                <a:gd name="connsiteY2" fmla="*/ 2162072 h 2579472"/>
                <a:gd name="connsiteX3" fmla="*/ 764274 w 4394357"/>
                <a:gd name="connsiteY3" fmla="*/ 2579471 h 2579472"/>
                <a:gd name="connsiteX4" fmla="*/ 4394357 w 4394357"/>
                <a:gd name="connsiteY4" fmla="*/ 2061423 h 2579472"/>
                <a:gd name="connsiteX5" fmla="*/ 1708826 w 4394357"/>
                <a:gd name="connsiteY5" fmla="*/ 0 h 2579472"/>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811064 w 4496595"/>
                <a:gd name="connsiteY0" fmla="*/ 0 h 2579471"/>
                <a:gd name="connsiteX1" fmla="*/ 145189 w 4496595"/>
                <a:gd name="connsiteY1" fmla="*/ 2138468 h 2579471"/>
                <a:gd name="connsiteX2" fmla="*/ 916070 w 4496595"/>
                <a:gd name="connsiteY2" fmla="*/ 2162072 h 2579471"/>
                <a:gd name="connsiteX3" fmla="*/ 866512 w 4496595"/>
                <a:gd name="connsiteY3" fmla="*/ 2579471 h 2579471"/>
                <a:gd name="connsiteX4" fmla="*/ 4496595 w 4496595"/>
                <a:gd name="connsiteY4" fmla="*/ 2061423 h 2579471"/>
                <a:gd name="connsiteX5" fmla="*/ 1811064 w 4496595"/>
                <a:gd name="connsiteY5" fmla="*/ 0 h 2579471"/>
                <a:gd name="connsiteX0" fmla="*/ 1665875 w 4351406"/>
                <a:gd name="connsiteY0" fmla="*/ 0 h 2579471"/>
                <a:gd name="connsiteX1" fmla="*/ 0 w 4351406"/>
                <a:gd name="connsiteY1" fmla="*/ 2138468 h 2579471"/>
                <a:gd name="connsiteX2" fmla="*/ 770881 w 4351406"/>
                <a:gd name="connsiteY2" fmla="*/ 2162072 h 2579471"/>
                <a:gd name="connsiteX3" fmla="*/ 721323 w 4351406"/>
                <a:gd name="connsiteY3" fmla="*/ 2579471 h 2579471"/>
                <a:gd name="connsiteX4" fmla="*/ 4351406 w 4351406"/>
                <a:gd name="connsiteY4" fmla="*/ 2061423 h 2579471"/>
                <a:gd name="connsiteX5" fmla="*/ 1665875 w 4351406"/>
                <a:gd name="connsiteY5"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665875 w 4351406"/>
                <a:gd name="connsiteY0" fmla="*/ 0 h 2579471"/>
                <a:gd name="connsiteX1" fmla="*/ 0 w 4351406"/>
                <a:gd name="connsiteY1" fmla="*/ 2138468 h 2579471"/>
                <a:gd name="connsiteX2" fmla="*/ 736803 w 4351406"/>
                <a:gd name="connsiteY2" fmla="*/ 2127994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406" h="2579471">
                  <a:moveTo>
                    <a:pt x="1665875" y="0"/>
                  </a:moveTo>
                  <a:lnTo>
                    <a:pt x="0" y="2138468"/>
                  </a:lnTo>
                  <a:lnTo>
                    <a:pt x="733394" y="2131401"/>
                  </a:lnTo>
                  <a:cubicBezTo>
                    <a:pt x="756228" y="2148966"/>
                    <a:pt x="761356" y="2153133"/>
                    <a:pt x="770881" y="2162072"/>
                  </a:cubicBezTo>
                  <a:cubicBezTo>
                    <a:pt x="788863" y="2179915"/>
                    <a:pt x="718120" y="2546267"/>
                    <a:pt x="721323" y="2579471"/>
                  </a:cubicBezTo>
                  <a:lnTo>
                    <a:pt x="4351406" y="2061423"/>
                  </a:lnTo>
                  <a:lnTo>
                    <a:pt x="1665875"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17" name="Picture 11" descr="\\Eric-pauls-power-mac-g5.local\desktop\Graphic Tank\new b.tif"/>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6257" y="3583099"/>
              <a:ext cx="2505818" cy="188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21"/>
            <p:cNvSpPr txBox="1">
              <a:spLocks noChangeArrowheads="1"/>
            </p:cNvSpPr>
            <p:nvPr/>
          </p:nvSpPr>
          <p:spPr bwMode="auto">
            <a:xfrm>
              <a:off x="6713423" y="4190883"/>
              <a:ext cx="992302" cy="466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Establish Project Methodologies</a:t>
              </a:r>
            </a:p>
          </p:txBody>
        </p:sp>
        <p:sp>
          <p:nvSpPr>
            <p:cNvPr id="19" name="TextBox 22"/>
            <p:cNvSpPr txBox="1">
              <a:spLocks noChangeArrowheads="1"/>
            </p:cNvSpPr>
            <p:nvPr/>
          </p:nvSpPr>
          <p:spPr bwMode="auto">
            <a:xfrm>
              <a:off x="7874126" y="4237991"/>
              <a:ext cx="866701"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Project Tracking</a:t>
              </a:r>
            </a:p>
          </p:txBody>
        </p:sp>
        <p:sp>
          <p:nvSpPr>
            <p:cNvPr id="20" name="TextBox 23"/>
            <p:cNvSpPr txBox="1">
              <a:spLocks noChangeArrowheads="1"/>
            </p:cNvSpPr>
            <p:nvPr/>
          </p:nvSpPr>
          <p:spPr bwMode="auto">
            <a:xfrm>
              <a:off x="6687625" y="4854721"/>
              <a:ext cx="923859"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Project Support</a:t>
              </a:r>
            </a:p>
          </p:txBody>
        </p:sp>
        <p:sp>
          <p:nvSpPr>
            <p:cNvPr id="21" name="TextBox 24"/>
            <p:cNvSpPr txBox="1">
              <a:spLocks noChangeArrowheads="1"/>
            </p:cNvSpPr>
            <p:nvPr/>
          </p:nvSpPr>
          <p:spPr bwMode="auto">
            <a:xfrm>
              <a:off x="7810617" y="4854721"/>
              <a:ext cx="993720"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Project Roadmap</a:t>
              </a:r>
            </a:p>
          </p:txBody>
        </p:sp>
        <p:sp>
          <p:nvSpPr>
            <p:cNvPr id="22" name="TextBox 21"/>
            <p:cNvSpPr txBox="1"/>
            <p:nvPr/>
          </p:nvSpPr>
          <p:spPr bwMode="auto">
            <a:xfrm>
              <a:off x="6883400" y="3643146"/>
              <a:ext cx="1693863" cy="446317"/>
            </a:xfrm>
            <a:prstGeom prst="rect">
              <a:avLst/>
            </a:prstGeom>
            <a:noFill/>
          </p:spPr>
          <p:txBody>
            <a:bodyPr>
              <a:spAutoFit/>
            </a:bodyPr>
            <a:lstStyle/>
            <a:p>
              <a:pPr algn="ctr">
                <a:buClr>
                  <a:schemeClr val="accent1"/>
                </a:buClr>
                <a:buSzPct val="80000"/>
                <a:buFont typeface="Wingdings" pitchFamily="2" charset="2"/>
                <a:buNone/>
                <a:defRPr/>
              </a:pPr>
              <a:r>
                <a:rPr lang="en-US" sz="1150" b="1" dirty="0">
                  <a:latin typeface="Arial" charset="0"/>
                </a:rPr>
                <a:t>Project Management Office</a:t>
              </a:r>
            </a:p>
          </p:txBody>
        </p:sp>
      </p:grpSp>
      <p:grpSp>
        <p:nvGrpSpPr>
          <p:cNvPr id="23" name="Group 66"/>
          <p:cNvGrpSpPr>
            <a:grpSpLocks/>
          </p:cNvGrpSpPr>
          <p:nvPr/>
        </p:nvGrpSpPr>
        <p:grpSpPr bwMode="auto">
          <a:xfrm>
            <a:off x="5143500" y="1212850"/>
            <a:ext cx="3829050" cy="1887538"/>
            <a:chOff x="5153387" y="1212850"/>
            <a:chExt cx="3828688" cy="1887538"/>
          </a:xfrm>
        </p:grpSpPr>
        <p:sp>
          <p:nvSpPr>
            <p:cNvPr id="24" name="Freeform 23"/>
            <p:cNvSpPr/>
            <p:nvPr/>
          </p:nvSpPr>
          <p:spPr bwMode="auto">
            <a:xfrm>
              <a:off x="5153387" y="1225550"/>
              <a:ext cx="1409567" cy="1858963"/>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425388"/>
                <a:gd name="connsiteX1" fmla="*/ 0 w 1524000"/>
                <a:gd name="connsiteY1" fmla="*/ 618564 h 1425388"/>
                <a:gd name="connsiteX2" fmla="*/ 663388 w 1524000"/>
                <a:gd name="connsiteY2" fmla="*/ 1264023 h 1425388"/>
                <a:gd name="connsiteX3" fmla="*/ 1524000 w 1524000"/>
                <a:gd name="connsiteY3" fmla="*/ 1425388 h 1425388"/>
                <a:gd name="connsiteX4" fmla="*/ 1497106 w 1524000"/>
                <a:gd name="connsiteY4" fmla="*/ 0 h 1425388"/>
                <a:gd name="connsiteX0" fmla="*/ 1497106 w 1524000"/>
                <a:gd name="connsiteY0" fmla="*/ 0 h 1801906"/>
                <a:gd name="connsiteX1" fmla="*/ 0 w 1524000"/>
                <a:gd name="connsiteY1" fmla="*/ 995082 h 1801906"/>
                <a:gd name="connsiteX2" fmla="*/ 663388 w 1524000"/>
                <a:gd name="connsiteY2" fmla="*/ 1640541 h 1801906"/>
                <a:gd name="connsiteX3" fmla="*/ 1524000 w 1524000"/>
                <a:gd name="connsiteY3" fmla="*/ 1801906 h 1801906"/>
                <a:gd name="connsiteX4" fmla="*/ 1497106 w 1524000"/>
                <a:gd name="connsiteY4" fmla="*/ 0 h 1801906"/>
                <a:gd name="connsiteX0" fmla="*/ 1497106 w 1524000"/>
                <a:gd name="connsiteY0" fmla="*/ 0 h 1640541"/>
                <a:gd name="connsiteX1" fmla="*/ 0 w 1524000"/>
                <a:gd name="connsiteY1" fmla="*/ 995082 h 1640541"/>
                <a:gd name="connsiteX2" fmla="*/ 663388 w 1524000"/>
                <a:gd name="connsiteY2" fmla="*/ 1640541 h 1640541"/>
                <a:gd name="connsiteX3" fmla="*/ 1524000 w 1524000"/>
                <a:gd name="connsiteY3" fmla="*/ 1488141 h 1640541"/>
                <a:gd name="connsiteX4" fmla="*/ 1497106 w 1524000"/>
                <a:gd name="connsiteY4" fmla="*/ 0 h 1640541"/>
                <a:gd name="connsiteX0" fmla="*/ 1497106 w 1524000"/>
                <a:gd name="connsiteY0" fmla="*/ 0 h 1810871"/>
                <a:gd name="connsiteX1" fmla="*/ 0 w 1524000"/>
                <a:gd name="connsiteY1" fmla="*/ 995082 h 1810871"/>
                <a:gd name="connsiteX2" fmla="*/ 663388 w 1524000"/>
                <a:gd name="connsiteY2" fmla="*/ 1640541 h 1810871"/>
                <a:gd name="connsiteX3" fmla="*/ 1524000 w 1524000"/>
                <a:gd name="connsiteY3" fmla="*/ 1810871 h 1810871"/>
                <a:gd name="connsiteX4" fmla="*/ 1497106 w 1524000"/>
                <a:gd name="connsiteY4" fmla="*/ 0 h 1810871"/>
                <a:gd name="connsiteX0" fmla="*/ 1497106 w 4029696"/>
                <a:gd name="connsiteY0" fmla="*/ 0 h 1640542"/>
                <a:gd name="connsiteX1" fmla="*/ 0 w 4029696"/>
                <a:gd name="connsiteY1" fmla="*/ 995082 h 1640542"/>
                <a:gd name="connsiteX2" fmla="*/ 663388 w 4029696"/>
                <a:gd name="connsiteY2" fmla="*/ 1640541 h 1640542"/>
                <a:gd name="connsiteX3" fmla="*/ 4029696 w 4029696"/>
                <a:gd name="connsiteY3" fmla="*/ 1587646 h 1640542"/>
                <a:gd name="connsiteX4" fmla="*/ 1497106 w 4029696"/>
                <a:gd name="connsiteY4" fmla="*/ 0 h 1640542"/>
                <a:gd name="connsiteX0" fmla="*/ 1497106 w 3795311"/>
                <a:gd name="connsiteY0" fmla="*/ 0 h 1640541"/>
                <a:gd name="connsiteX1" fmla="*/ 0 w 3795311"/>
                <a:gd name="connsiteY1" fmla="*/ 995082 h 1640541"/>
                <a:gd name="connsiteX2" fmla="*/ 663388 w 3795311"/>
                <a:gd name="connsiteY2" fmla="*/ 1640541 h 1640541"/>
                <a:gd name="connsiteX3" fmla="*/ 3795311 w 3795311"/>
                <a:gd name="connsiteY3" fmla="*/ 1442550 h 1640541"/>
                <a:gd name="connsiteX4" fmla="*/ 1497106 w 3795311"/>
                <a:gd name="connsiteY4" fmla="*/ 0 h 1640541"/>
                <a:gd name="connsiteX0" fmla="*/ 1497106 w 4130147"/>
                <a:gd name="connsiteY0" fmla="*/ 0 h 1640541"/>
                <a:gd name="connsiteX1" fmla="*/ 0 w 4130147"/>
                <a:gd name="connsiteY1" fmla="*/ 995082 h 1640541"/>
                <a:gd name="connsiteX2" fmla="*/ 663388 w 4130147"/>
                <a:gd name="connsiteY2" fmla="*/ 1640541 h 1640541"/>
                <a:gd name="connsiteX3" fmla="*/ 4130147 w 4130147"/>
                <a:gd name="connsiteY3" fmla="*/ 1548582 h 1640541"/>
                <a:gd name="connsiteX4" fmla="*/ 1497106 w 4130147"/>
                <a:gd name="connsiteY4" fmla="*/ 0 h 1640541"/>
                <a:gd name="connsiteX0" fmla="*/ 1497106 w 4130147"/>
                <a:gd name="connsiteY0" fmla="*/ 0 h 2148377"/>
                <a:gd name="connsiteX1" fmla="*/ 0 w 4130147"/>
                <a:gd name="connsiteY1" fmla="*/ 1502918 h 2148377"/>
                <a:gd name="connsiteX2" fmla="*/ 663388 w 4130147"/>
                <a:gd name="connsiteY2" fmla="*/ 2148377 h 2148377"/>
                <a:gd name="connsiteX3" fmla="*/ 4130147 w 4130147"/>
                <a:gd name="connsiteY3" fmla="*/ 2056418 h 2148377"/>
                <a:gd name="connsiteX4" fmla="*/ 1497106 w 4130147"/>
                <a:gd name="connsiteY4" fmla="*/ 0 h 2148377"/>
                <a:gd name="connsiteX0" fmla="*/ 1497106 w 4130147"/>
                <a:gd name="connsiteY0" fmla="*/ 0 h 2008971"/>
                <a:gd name="connsiteX1" fmla="*/ 0 w 4130147"/>
                <a:gd name="connsiteY1" fmla="*/ 1363512 h 2008971"/>
                <a:gd name="connsiteX2" fmla="*/ 663388 w 4130147"/>
                <a:gd name="connsiteY2" fmla="*/ 2008971 h 2008971"/>
                <a:gd name="connsiteX3" fmla="*/ 4130147 w 4130147"/>
                <a:gd name="connsiteY3" fmla="*/ 1917012 h 2008971"/>
                <a:gd name="connsiteX4" fmla="*/ 1497106 w 4130147"/>
                <a:gd name="connsiteY4" fmla="*/ 0 h 2008971"/>
                <a:gd name="connsiteX0" fmla="*/ 1497106 w 1581009"/>
                <a:gd name="connsiteY0" fmla="*/ 0 h 2056418"/>
                <a:gd name="connsiteX1" fmla="*/ 0 w 1581009"/>
                <a:gd name="connsiteY1" fmla="*/ 1363512 h 2056418"/>
                <a:gd name="connsiteX2" fmla="*/ 663388 w 1581009"/>
                <a:gd name="connsiteY2" fmla="*/ 2008971 h 2056418"/>
                <a:gd name="connsiteX3" fmla="*/ 1581009 w 1581009"/>
                <a:gd name="connsiteY3" fmla="*/ 2056418 h 2056418"/>
                <a:gd name="connsiteX4" fmla="*/ 1497106 w 1581009"/>
                <a:gd name="connsiteY4" fmla="*/ 0 h 2056418"/>
                <a:gd name="connsiteX0" fmla="*/ 1955154 w 1955154"/>
                <a:gd name="connsiteY0" fmla="*/ 0 h 1907055"/>
                <a:gd name="connsiteX1" fmla="*/ 0 w 1955154"/>
                <a:gd name="connsiteY1" fmla="*/ 1214149 h 1907055"/>
                <a:gd name="connsiteX2" fmla="*/ 663388 w 1955154"/>
                <a:gd name="connsiteY2" fmla="*/ 1859608 h 1907055"/>
                <a:gd name="connsiteX3" fmla="*/ 1581009 w 1955154"/>
                <a:gd name="connsiteY3" fmla="*/ 1907055 h 1907055"/>
                <a:gd name="connsiteX4" fmla="*/ 1955154 w 1955154"/>
                <a:gd name="connsiteY4" fmla="*/ 0 h 1907055"/>
                <a:gd name="connsiteX0" fmla="*/ 1586724 w 1586724"/>
                <a:gd name="connsiteY0" fmla="*/ 0 h 2056418"/>
                <a:gd name="connsiteX1" fmla="*/ 0 w 1586724"/>
                <a:gd name="connsiteY1" fmla="*/ 1363512 h 2056418"/>
                <a:gd name="connsiteX2" fmla="*/ 663388 w 1586724"/>
                <a:gd name="connsiteY2" fmla="*/ 2008971 h 2056418"/>
                <a:gd name="connsiteX3" fmla="*/ 1581009 w 1586724"/>
                <a:gd name="connsiteY3" fmla="*/ 2056418 h 2056418"/>
                <a:gd name="connsiteX4" fmla="*/ 1586724 w 1586724"/>
                <a:gd name="connsiteY4" fmla="*/ 0 h 2056418"/>
                <a:gd name="connsiteX0" fmla="*/ 1586724 w 1586724"/>
                <a:gd name="connsiteY0" fmla="*/ 0 h 1777606"/>
                <a:gd name="connsiteX1" fmla="*/ 0 w 1586724"/>
                <a:gd name="connsiteY1" fmla="*/ 1084700 h 1777606"/>
                <a:gd name="connsiteX2" fmla="*/ 663388 w 1586724"/>
                <a:gd name="connsiteY2" fmla="*/ 1730159 h 1777606"/>
                <a:gd name="connsiteX3" fmla="*/ 1581009 w 1586724"/>
                <a:gd name="connsiteY3" fmla="*/ 1777606 h 1777606"/>
                <a:gd name="connsiteX4" fmla="*/ 1586724 w 1586724"/>
                <a:gd name="connsiteY4" fmla="*/ 0 h 1777606"/>
                <a:gd name="connsiteX0" fmla="*/ 1517021 w 1581009"/>
                <a:gd name="connsiteY0" fmla="*/ 0 h 2066376"/>
                <a:gd name="connsiteX1" fmla="*/ 0 w 1581009"/>
                <a:gd name="connsiteY1" fmla="*/ 1373470 h 2066376"/>
                <a:gd name="connsiteX2" fmla="*/ 663388 w 1581009"/>
                <a:gd name="connsiteY2" fmla="*/ 2018929 h 2066376"/>
                <a:gd name="connsiteX3" fmla="*/ 1581009 w 1581009"/>
                <a:gd name="connsiteY3" fmla="*/ 2066376 h 2066376"/>
                <a:gd name="connsiteX4" fmla="*/ 1517021 w 1581009"/>
                <a:gd name="connsiteY4"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80223 w 1744211"/>
                <a:gd name="connsiteY0" fmla="*/ 0 h 2066376"/>
                <a:gd name="connsiteX1" fmla="*/ 146449 w 1744211"/>
                <a:gd name="connsiteY1" fmla="*/ 1462825 h 2066376"/>
                <a:gd name="connsiteX2" fmla="*/ 611661 w 1744211"/>
                <a:gd name="connsiteY2" fmla="*/ 1472705 h 2066376"/>
                <a:gd name="connsiteX3" fmla="*/ 826590 w 1744211"/>
                <a:gd name="connsiteY3" fmla="*/ 2018929 h 2066376"/>
                <a:gd name="connsiteX4" fmla="*/ 1744211 w 1744211"/>
                <a:gd name="connsiteY4" fmla="*/ 2066376 h 2066376"/>
                <a:gd name="connsiteX5" fmla="*/ 1680223 w 1744211"/>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680141 w 1597762"/>
                <a:gd name="connsiteY3" fmla="*/ 2018929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598226 w 1597762"/>
                <a:gd name="connsiteY2" fmla="*/ 1353326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06490 w 1570478"/>
                <a:gd name="connsiteY0" fmla="*/ 0 h 2066376"/>
                <a:gd name="connsiteX1" fmla="*/ 0 w 1570478"/>
                <a:gd name="connsiteY1" fmla="*/ 1159263 h 2066376"/>
                <a:gd name="connsiteX2" fmla="*/ 451570 w 1570478"/>
                <a:gd name="connsiteY2" fmla="*/ 1482937 h 2066376"/>
                <a:gd name="connsiteX3" fmla="*/ 557922 w 1570478"/>
                <a:gd name="connsiteY3" fmla="*/ 2018930 h 2066376"/>
                <a:gd name="connsiteX4" fmla="*/ 1570478 w 1570478"/>
                <a:gd name="connsiteY4" fmla="*/ 2066376 h 2066376"/>
                <a:gd name="connsiteX5" fmla="*/ 1506490 w 1570478"/>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776201 w 1567067"/>
                <a:gd name="connsiteY3" fmla="*/ 2018931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40869 w 1567067"/>
                <a:gd name="connsiteY3" fmla="*/ 2018932 h 2066376"/>
                <a:gd name="connsiteX4" fmla="*/ 1567067 w 1567067"/>
                <a:gd name="connsiteY4" fmla="*/ 2066376 h 2066376"/>
                <a:gd name="connsiteX5" fmla="*/ 1503079 w 1567067"/>
                <a:gd name="connsiteY5" fmla="*/ 0 h 206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7067" h="2066376">
                  <a:moveTo>
                    <a:pt x="1503079" y="0"/>
                  </a:moveTo>
                  <a:lnTo>
                    <a:pt x="0" y="1469647"/>
                  </a:lnTo>
                  <a:cubicBezTo>
                    <a:pt x="9915" y="1469368"/>
                    <a:pt x="426308" y="1468429"/>
                    <a:pt x="448159" y="1482937"/>
                  </a:cubicBezTo>
                  <a:cubicBezTo>
                    <a:pt x="456407" y="1505243"/>
                    <a:pt x="534535" y="1998173"/>
                    <a:pt x="540869" y="2018932"/>
                  </a:cubicBezTo>
                  <a:lnTo>
                    <a:pt x="1567067" y="2066376"/>
                  </a:lnTo>
                  <a:lnTo>
                    <a:pt x="1503079"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25"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6317" y="1212850"/>
              <a:ext cx="2505758"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p:nvPr/>
          </p:nvSpPr>
          <p:spPr bwMode="auto">
            <a:xfrm>
              <a:off x="6915891" y="1270000"/>
              <a:ext cx="1660875" cy="269304"/>
            </a:xfrm>
            <a:prstGeom prst="rect">
              <a:avLst/>
            </a:prstGeom>
            <a:noFill/>
          </p:spPr>
          <p:txBody>
            <a:bodyPr wrap="none">
              <a:spAutoFit/>
            </a:bodyPr>
            <a:lstStyle/>
            <a:p>
              <a:pPr algn="ctr">
                <a:buClr>
                  <a:schemeClr val="accent1"/>
                </a:buClr>
                <a:buSzPct val="80000"/>
                <a:buFont typeface="Wingdings" pitchFamily="2" charset="2"/>
                <a:buNone/>
                <a:defRPr/>
              </a:pPr>
              <a:r>
                <a:rPr lang="en-US" sz="1150" b="1" dirty="0">
                  <a:latin typeface="Arial" charset="0"/>
                </a:rPr>
                <a:t>Steering Committees</a:t>
              </a:r>
            </a:p>
          </p:txBody>
        </p:sp>
        <p:sp>
          <p:nvSpPr>
            <p:cNvPr id="27" name="TextBox 16"/>
            <p:cNvSpPr txBox="1">
              <a:spLocks noChangeArrowheads="1"/>
            </p:cNvSpPr>
            <p:nvPr/>
          </p:nvSpPr>
          <p:spPr bwMode="auto">
            <a:xfrm>
              <a:off x="6575853" y="1777703"/>
              <a:ext cx="1146360"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Executive Steering</a:t>
              </a:r>
            </a:p>
            <a:p>
              <a:pPr algn="ctr" eaLnBrk="1" hangingPunct="1">
                <a:lnSpc>
                  <a:spcPct val="90000"/>
                </a:lnSpc>
                <a:buClr>
                  <a:schemeClr val="accent1"/>
                </a:buClr>
                <a:buSzPct val="80000"/>
                <a:buFont typeface="Wingdings" pitchFamily="2" charset="2"/>
                <a:buNone/>
              </a:pPr>
              <a:r>
                <a:rPr lang="en-US" altLang="en-US" sz="900" b="0" dirty="0"/>
                <a:t>Committee</a:t>
              </a:r>
            </a:p>
          </p:txBody>
        </p:sp>
        <p:sp>
          <p:nvSpPr>
            <p:cNvPr id="28" name="TextBox 17"/>
            <p:cNvSpPr txBox="1">
              <a:spLocks noChangeArrowheads="1"/>
            </p:cNvSpPr>
            <p:nvPr/>
          </p:nvSpPr>
          <p:spPr bwMode="auto">
            <a:xfrm>
              <a:off x="7873479" y="1743519"/>
              <a:ext cx="86655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Project  Sponsors</a:t>
              </a:r>
            </a:p>
          </p:txBody>
        </p:sp>
        <p:sp>
          <p:nvSpPr>
            <p:cNvPr id="29" name="TextBox 18"/>
            <p:cNvSpPr txBox="1">
              <a:spLocks noChangeArrowheads="1"/>
            </p:cNvSpPr>
            <p:nvPr/>
          </p:nvSpPr>
          <p:spPr bwMode="auto">
            <a:xfrm>
              <a:off x="6687181" y="2133600"/>
              <a:ext cx="923701" cy="46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Project  Management Team</a:t>
              </a:r>
            </a:p>
          </p:txBody>
        </p:sp>
        <p:sp>
          <p:nvSpPr>
            <p:cNvPr id="30" name="TextBox 19"/>
            <p:cNvSpPr txBox="1">
              <a:spLocks noChangeArrowheads="1"/>
            </p:cNvSpPr>
            <p:nvPr/>
          </p:nvSpPr>
          <p:spPr bwMode="auto">
            <a:xfrm>
              <a:off x="7809981" y="2133600"/>
              <a:ext cx="993551" cy="46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Operational Steering Committee</a:t>
              </a:r>
            </a:p>
          </p:txBody>
        </p:sp>
        <p:sp>
          <p:nvSpPr>
            <p:cNvPr id="31" name="TextBox 20"/>
            <p:cNvSpPr txBox="1">
              <a:spLocks noChangeArrowheads="1"/>
            </p:cNvSpPr>
            <p:nvPr/>
          </p:nvSpPr>
          <p:spPr bwMode="auto">
            <a:xfrm>
              <a:off x="7134283" y="2628557"/>
              <a:ext cx="1209445"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Advisory </a:t>
              </a:r>
            </a:p>
            <a:p>
              <a:pPr algn="ctr" eaLnBrk="1" hangingPunct="1">
                <a:lnSpc>
                  <a:spcPct val="90000"/>
                </a:lnSpc>
                <a:buClr>
                  <a:schemeClr val="accent1"/>
                </a:buClr>
                <a:buSzPct val="80000"/>
                <a:buFont typeface="Wingdings" pitchFamily="2" charset="2"/>
                <a:buNone/>
              </a:pPr>
              <a:r>
                <a:rPr lang="en-US" altLang="en-US" sz="900" b="0" dirty="0"/>
                <a:t>Committee</a:t>
              </a:r>
            </a:p>
          </p:txBody>
        </p:sp>
      </p:grpSp>
      <p:grpSp>
        <p:nvGrpSpPr>
          <p:cNvPr id="32" name="Group 75"/>
          <p:cNvGrpSpPr>
            <a:grpSpLocks/>
          </p:cNvGrpSpPr>
          <p:nvPr/>
        </p:nvGrpSpPr>
        <p:grpSpPr bwMode="auto">
          <a:xfrm>
            <a:off x="184150" y="3116263"/>
            <a:ext cx="3976688" cy="2351087"/>
            <a:chOff x="184150" y="3116048"/>
            <a:chExt cx="3977080" cy="2351302"/>
          </a:xfrm>
        </p:grpSpPr>
        <p:sp>
          <p:nvSpPr>
            <p:cNvPr id="33" name="Freeform 32"/>
            <p:cNvSpPr/>
            <p:nvPr/>
          </p:nvSpPr>
          <p:spPr bwMode="auto">
            <a:xfrm flipH="1" flipV="1">
              <a:off x="242894" y="3116048"/>
              <a:ext cx="3918336" cy="2322724"/>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3900435"/>
                <a:gd name="connsiteY0" fmla="*/ 0 h 1577788"/>
                <a:gd name="connsiteX1" fmla="*/ 0 w 3900435"/>
                <a:gd name="connsiteY1" fmla="*/ 932329 h 1577788"/>
                <a:gd name="connsiteX2" fmla="*/ 663388 w 3900435"/>
                <a:gd name="connsiteY2" fmla="*/ 1577788 h 1577788"/>
                <a:gd name="connsiteX3" fmla="*/ 3900435 w 3900435"/>
                <a:gd name="connsiteY3" fmla="*/ 869970 h 1577788"/>
                <a:gd name="connsiteX4" fmla="*/ 1497106 w 3900435"/>
                <a:gd name="connsiteY4" fmla="*/ 0 h 1577788"/>
                <a:gd name="connsiteX0" fmla="*/ 1497106 w 3900435"/>
                <a:gd name="connsiteY0" fmla="*/ 0 h 2431898"/>
                <a:gd name="connsiteX1" fmla="*/ 0 w 3900435"/>
                <a:gd name="connsiteY1" fmla="*/ 1786439 h 2431898"/>
                <a:gd name="connsiteX2" fmla="*/ 663388 w 3900435"/>
                <a:gd name="connsiteY2" fmla="*/ 2431898 h 2431898"/>
                <a:gd name="connsiteX3" fmla="*/ 3900435 w 3900435"/>
                <a:gd name="connsiteY3" fmla="*/ 1724080 h 2431898"/>
                <a:gd name="connsiteX4" fmla="*/ 1497106 w 3900435"/>
                <a:gd name="connsiteY4" fmla="*/ 0 h 2431898"/>
                <a:gd name="connsiteX0" fmla="*/ 1497106 w 3900435"/>
                <a:gd name="connsiteY0" fmla="*/ 0 h 2566369"/>
                <a:gd name="connsiteX1" fmla="*/ 0 w 3900435"/>
                <a:gd name="connsiteY1" fmla="*/ 1920910 h 2566369"/>
                <a:gd name="connsiteX2" fmla="*/ 663388 w 3900435"/>
                <a:gd name="connsiteY2" fmla="*/ 2566369 h 2566369"/>
                <a:gd name="connsiteX3" fmla="*/ 3900435 w 3900435"/>
                <a:gd name="connsiteY3" fmla="*/ 1858551 h 2566369"/>
                <a:gd name="connsiteX4" fmla="*/ 1497106 w 3900435"/>
                <a:gd name="connsiteY4" fmla="*/ 0 h 2566369"/>
                <a:gd name="connsiteX0" fmla="*/ 1497106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497106 w 4179465"/>
                <a:gd name="connsiteY4" fmla="*/ 0 h 2566369"/>
                <a:gd name="connsiteX0" fmla="*/ 1664525 w 4179465"/>
                <a:gd name="connsiteY0" fmla="*/ 0 h 2158984"/>
                <a:gd name="connsiteX1" fmla="*/ 0 w 4179465"/>
                <a:gd name="connsiteY1" fmla="*/ 1513525 h 2158984"/>
                <a:gd name="connsiteX2" fmla="*/ 663388 w 4179465"/>
                <a:gd name="connsiteY2" fmla="*/ 2158984 h 2158984"/>
                <a:gd name="connsiteX3" fmla="*/ 4179465 w 4179465"/>
                <a:gd name="connsiteY3" fmla="*/ 1624164 h 2158984"/>
                <a:gd name="connsiteX4" fmla="*/ 1664525 w 4179465"/>
                <a:gd name="connsiteY4" fmla="*/ 0 h 2158984"/>
                <a:gd name="connsiteX0" fmla="*/ 1513849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513849 w 4179465"/>
                <a:gd name="connsiteY4" fmla="*/ 0 h 2566369"/>
                <a:gd name="connsiteX0" fmla="*/ 1802618 w 4179465"/>
                <a:gd name="connsiteY0" fmla="*/ 0 h 2257684"/>
                <a:gd name="connsiteX1" fmla="*/ 0 w 4179465"/>
                <a:gd name="connsiteY1" fmla="*/ 1612225 h 2257684"/>
                <a:gd name="connsiteX2" fmla="*/ 663388 w 4179465"/>
                <a:gd name="connsiteY2" fmla="*/ 2257684 h 2257684"/>
                <a:gd name="connsiteX3" fmla="*/ 4179465 w 4179465"/>
                <a:gd name="connsiteY3" fmla="*/ 1722864 h 2257684"/>
                <a:gd name="connsiteX4" fmla="*/ 1802618 w 4179465"/>
                <a:gd name="connsiteY4" fmla="*/ 0 h 2257684"/>
                <a:gd name="connsiteX0" fmla="*/ 1593510 w 4179465"/>
                <a:gd name="connsiteY0" fmla="*/ 0 h 2606199"/>
                <a:gd name="connsiteX1" fmla="*/ 0 w 4179465"/>
                <a:gd name="connsiteY1" fmla="*/ 1960740 h 2606199"/>
                <a:gd name="connsiteX2" fmla="*/ 663388 w 4179465"/>
                <a:gd name="connsiteY2" fmla="*/ 2606199 h 2606199"/>
                <a:gd name="connsiteX3" fmla="*/ 4179465 w 4179465"/>
                <a:gd name="connsiteY3" fmla="*/ 2071379 h 2606199"/>
                <a:gd name="connsiteX4" fmla="*/ 1593510 w 4179465"/>
                <a:gd name="connsiteY4" fmla="*/ 0 h 2606199"/>
                <a:gd name="connsiteX0" fmla="*/ 1593510 w 3940483"/>
                <a:gd name="connsiteY0" fmla="*/ 0 h 2606199"/>
                <a:gd name="connsiteX1" fmla="*/ 0 w 3940483"/>
                <a:gd name="connsiteY1" fmla="*/ 1960740 h 2606199"/>
                <a:gd name="connsiteX2" fmla="*/ 663388 w 3940483"/>
                <a:gd name="connsiteY2" fmla="*/ 2606199 h 2606199"/>
                <a:gd name="connsiteX3" fmla="*/ 3940483 w 3940483"/>
                <a:gd name="connsiteY3" fmla="*/ 1822441 h 2606199"/>
                <a:gd name="connsiteX4" fmla="*/ 1593510 w 3940483"/>
                <a:gd name="connsiteY4" fmla="*/ 0 h 2606199"/>
                <a:gd name="connsiteX0" fmla="*/ 1593510 w 4249168"/>
                <a:gd name="connsiteY0" fmla="*/ 0 h 2606199"/>
                <a:gd name="connsiteX1" fmla="*/ 0 w 4249168"/>
                <a:gd name="connsiteY1" fmla="*/ 1960740 h 2606199"/>
                <a:gd name="connsiteX2" fmla="*/ 663388 w 4249168"/>
                <a:gd name="connsiteY2" fmla="*/ 2606199 h 2606199"/>
                <a:gd name="connsiteX3" fmla="*/ 4249168 w 4249168"/>
                <a:gd name="connsiteY3" fmla="*/ 2081337 h 2606199"/>
                <a:gd name="connsiteX4" fmla="*/ 1593510 w 4249168"/>
                <a:gd name="connsiteY4" fmla="*/ 0 h 2606199"/>
                <a:gd name="connsiteX0" fmla="*/ 1732916 w 4249168"/>
                <a:gd name="connsiteY0" fmla="*/ 0 h 2337345"/>
                <a:gd name="connsiteX1" fmla="*/ 0 w 4249168"/>
                <a:gd name="connsiteY1" fmla="*/ 1691886 h 2337345"/>
                <a:gd name="connsiteX2" fmla="*/ 663388 w 4249168"/>
                <a:gd name="connsiteY2" fmla="*/ 2337345 h 2337345"/>
                <a:gd name="connsiteX3" fmla="*/ 4249168 w 4249168"/>
                <a:gd name="connsiteY3" fmla="*/ 1812483 h 2337345"/>
                <a:gd name="connsiteX4" fmla="*/ 1732916 w 4249168"/>
                <a:gd name="connsiteY4" fmla="*/ 0 h 2337345"/>
                <a:gd name="connsiteX0" fmla="*/ 1563637 w 4249168"/>
                <a:gd name="connsiteY0" fmla="*/ 0 h 2586285"/>
                <a:gd name="connsiteX1" fmla="*/ 0 w 4249168"/>
                <a:gd name="connsiteY1" fmla="*/ 1940826 h 2586285"/>
                <a:gd name="connsiteX2" fmla="*/ 663388 w 4249168"/>
                <a:gd name="connsiteY2" fmla="*/ 2586285 h 2586285"/>
                <a:gd name="connsiteX3" fmla="*/ 4249168 w 4249168"/>
                <a:gd name="connsiteY3" fmla="*/ 2061423 h 2586285"/>
                <a:gd name="connsiteX4" fmla="*/ 1563637 w 4249168"/>
                <a:gd name="connsiteY4" fmla="*/ 0 h 2586285"/>
                <a:gd name="connsiteX0" fmla="*/ 1708826 w 4394357"/>
                <a:gd name="connsiteY0" fmla="*/ 0 h 2600787"/>
                <a:gd name="connsiteX1" fmla="*/ 145189 w 4394357"/>
                <a:gd name="connsiteY1" fmla="*/ 1940826 h 2600787"/>
                <a:gd name="connsiteX2" fmla="*/ 963783 w 4394357"/>
                <a:gd name="connsiteY2" fmla="*/ 2093919 h 2600787"/>
                <a:gd name="connsiteX3" fmla="*/ 808577 w 4394357"/>
                <a:gd name="connsiteY3" fmla="*/ 2586285 h 2600787"/>
                <a:gd name="connsiteX4" fmla="*/ 4394357 w 4394357"/>
                <a:gd name="connsiteY4" fmla="*/ 2061423 h 2600787"/>
                <a:gd name="connsiteX5" fmla="*/ 1708826 w 4394357"/>
                <a:gd name="connsiteY5" fmla="*/ 0 h 2600787"/>
                <a:gd name="connsiteX0" fmla="*/ 1708826 w 4394357"/>
                <a:gd name="connsiteY0" fmla="*/ 0 h 2600788"/>
                <a:gd name="connsiteX1" fmla="*/ 145189 w 4394357"/>
                <a:gd name="connsiteY1" fmla="*/ 1940826 h 2600788"/>
                <a:gd name="connsiteX2" fmla="*/ 813832 w 4394357"/>
                <a:gd name="connsiteY2" fmla="*/ 2162072 h 2600788"/>
                <a:gd name="connsiteX3" fmla="*/ 808577 w 4394357"/>
                <a:gd name="connsiteY3" fmla="*/ 2586285 h 2600788"/>
                <a:gd name="connsiteX4" fmla="*/ 4394357 w 4394357"/>
                <a:gd name="connsiteY4" fmla="*/ 2061423 h 2600788"/>
                <a:gd name="connsiteX5" fmla="*/ 1708826 w 4394357"/>
                <a:gd name="connsiteY5" fmla="*/ 0 h 2600788"/>
                <a:gd name="connsiteX0" fmla="*/ 1708826 w 4394357"/>
                <a:gd name="connsiteY0" fmla="*/ 0 h 2587158"/>
                <a:gd name="connsiteX1" fmla="*/ 145189 w 4394357"/>
                <a:gd name="connsiteY1" fmla="*/ 1940826 h 2587158"/>
                <a:gd name="connsiteX2" fmla="*/ 813832 w 4394357"/>
                <a:gd name="connsiteY2" fmla="*/ 2162072 h 2587158"/>
                <a:gd name="connsiteX3" fmla="*/ 992607 w 4394357"/>
                <a:gd name="connsiteY3" fmla="*/ 2572655 h 2587158"/>
                <a:gd name="connsiteX4" fmla="*/ 4394357 w 4394357"/>
                <a:gd name="connsiteY4" fmla="*/ 2061423 h 2587158"/>
                <a:gd name="connsiteX5" fmla="*/ 1708826 w 4394357"/>
                <a:gd name="connsiteY5" fmla="*/ 0 h 2587158"/>
                <a:gd name="connsiteX0" fmla="*/ 1708826 w 4394357"/>
                <a:gd name="connsiteY0" fmla="*/ 0 h 2593974"/>
                <a:gd name="connsiteX1" fmla="*/ 145189 w 4394357"/>
                <a:gd name="connsiteY1" fmla="*/ 1940826 h 2593974"/>
                <a:gd name="connsiteX2" fmla="*/ 813832 w 4394357"/>
                <a:gd name="connsiteY2" fmla="*/ 2162072 h 2593974"/>
                <a:gd name="connsiteX3" fmla="*/ 764274 w 4394357"/>
                <a:gd name="connsiteY3" fmla="*/ 2579471 h 2593974"/>
                <a:gd name="connsiteX4" fmla="*/ 4394357 w 4394357"/>
                <a:gd name="connsiteY4" fmla="*/ 2061423 h 2593974"/>
                <a:gd name="connsiteX5" fmla="*/ 1708826 w 4394357"/>
                <a:gd name="connsiteY5" fmla="*/ 0 h 2593974"/>
                <a:gd name="connsiteX0" fmla="*/ 1708826 w 4394357"/>
                <a:gd name="connsiteY0" fmla="*/ 0 h 2579472"/>
                <a:gd name="connsiteX1" fmla="*/ 145189 w 4394357"/>
                <a:gd name="connsiteY1" fmla="*/ 1940826 h 2579472"/>
                <a:gd name="connsiteX2" fmla="*/ 813832 w 4394357"/>
                <a:gd name="connsiteY2" fmla="*/ 2162072 h 2579472"/>
                <a:gd name="connsiteX3" fmla="*/ 764274 w 4394357"/>
                <a:gd name="connsiteY3" fmla="*/ 2579471 h 2579472"/>
                <a:gd name="connsiteX4" fmla="*/ 4394357 w 4394357"/>
                <a:gd name="connsiteY4" fmla="*/ 2061423 h 2579472"/>
                <a:gd name="connsiteX5" fmla="*/ 1708826 w 4394357"/>
                <a:gd name="connsiteY5" fmla="*/ 0 h 2579472"/>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811064 w 4496595"/>
                <a:gd name="connsiteY0" fmla="*/ 0 h 2579471"/>
                <a:gd name="connsiteX1" fmla="*/ 145189 w 4496595"/>
                <a:gd name="connsiteY1" fmla="*/ 2138468 h 2579471"/>
                <a:gd name="connsiteX2" fmla="*/ 916070 w 4496595"/>
                <a:gd name="connsiteY2" fmla="*/ 2162072 h 2579471"/>
                <a:gd name="connsiteX3" fmla="*/ 866512 w 4496595"/>
                <a:gd name="connsiteY3" fmla="*/ 2579471 h 2579471"/>
                <a:gd name="connsiteX4" fmla="*/ 4496595 w 4496595"/>
                <a:gd name="connsiteY4" fmla="*/ 2061423 h 2579471"/>
                <a:gd name="connsiteX5" fmla="*/ 1811064 w 4496595"/>
                <a:gd name="connsiteY5" fmla="*/ 0 h 2579471"/>
                <a:gd name="connsiteX0" fmla="*/ 1665875 w 4351406"/>
                <a:gd name="connsiteY0" fmla="*/ 0 h 2579471"/>
                <a:gd name="connsiteX1" fmla="*/ 0 w 4351406"/>
                <a:gd name="connsiteY1" fmla="*/ 2138468 h 2579471"/>
                <a:gd name="connsiteX2" fmla="*/ 770881 w 4351406"/>
                <a:gd name="connsiteY2" fmla="*/ 2162072 h 2579471"/>
                <a:gd name="connsiteX3" fmla="*/ 721323 w 4351406"/>
                <a:gd name="connsiteY3" fmla="*/ 2579471 h 2579471"/>
                <a:gd name="connsiteX4" fmla="*/ 4351406 w 4351406"/>
                <a:gd name="connsiteY4" fmla="*/ 2061423 h 2579471"/>
                <a:gd name="connsiteX5" fmla="*/ 1665875 w 4351406"/>
                <a:gd name="connsiteY5"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665875 w 4351406"/>
                <a:gd name="connsiteY0" fmla="*/ 0 h 2579471"/>
                <a:gd name="connsiteX1" fmla="*/ 0 w 4351406"/>
                <a:gd name="connsiteY1" fmla="*/ 2138468 h 2579471"/>
                <a:gd name="connsiteX2" fmla="*/ 736803 w 4351406"/>
                <a:gd name="connsiteY2" fmla="*/ 2127994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406" h="2579471">
                  <a:moveTo>
                    <a:pt x="1665875" y="0"/>
                  </a:moveTo>
                  <a:lnTo>
                    <a:pt x="0" y="2138468"/>
                  </a:lnTo>
                  <a:lnTo>
                    <a:pt x="733394" y="2131401"/>
                  </a:lnTo>
                  <a:cubicBezTo>
                    <a:pt x="756228" y="2148966"/>
                    <a:pt x="761356" y="2153133"/>
                    <a:pt x="770881" y="2162072"/>
                  </a:cubicBezTo>
                  <a:cubicBezTo>
                    <a:pt x="788863" y="2179915"/>
                    <a:pt x="718120" y="2546267"/>
                    <a:pt x="721323" y="2579471"/>
                  </a:cubicBezTo>
                  <a:lnTo>
                    <a:pt x="4351406" y="2061423"/>
                  </a:lnTo>
                  <a:lnTo>
                    <a:pt x="1665875"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34"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3580069"/>
              <a:ext cx="2505160" cy="188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78"/>
            <p:cNvSpPr txBox="1">
              <a:spLocks noChangeArrowheads="1"/>
            </p:cNvSpPr>
            <p:nvPr/>
          </p:nvSpPr>
          <p:spPr bwMode="auto">
            <a:xfrm>
              <a:off x="542960" y="3641558"/>
              <a:ext cx="1809928" cy="261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chemeClr val="accent1"/>
                </a:buClr>
                <a:buSzPct val="80000"/>
                <a:buFont typeface="Wingdings" pitchFamily="2" charset="2"/>
                <a:buNone/>
              </a:pPr>
              <a:r>
                <a:rPr lang="en-US" altLang="en-US" sz="1100" dirty="0"/>
                <a:t>Scope</a:t>
              </a:r>
            </a:p>
          </p:txBody>
        </p:sp>
        <p:sp>
          <p:nvSpPr>
            <p:cNvPr id="36" name="TextBox 52"/>
            <p:cNvSpPr txBox="1">
              <a:spLocks noChangeArrowheads="1"/>
            </p:cNvSpPr>
            <p:nvPr/>
          </p:nvSpPr>
          <p:spPr bwMode="auto">
            <a:xfrm>
              <a:off x="394979" y="4154048"/>
              <a:ext cx="941376"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Define Project </a:t>
              </a:r>
            </a:p>
            <a:p>
              <a:pPr algn="ctr" eaLnBrk="1" hangingPunct="1">
                <a:lnSpc>
                  <a:spcPct val="90000"/>
                </a:lnSpc>
                <a:buClr>
                  <a:schemeClr val="accent1"/>
                </a:buClr>
                <a:buSzPct val="80000"/>
                <a:buFont typeface="Wingdings" pitchFamily="2" charset="2"/>
                <a:buNone/>
              </a:pPr>
              <a:r>
                <a:rPr lang="en-US" altLang="en-US" sz="900" b="0" dirty="0"/>
                <a:t>Scope</a:t>
              </a:r>
            </a:p>
          </p:txBody>
        </p:sp>
        <p:sp>
          <p:nvSpPr>
            <p:cNvPr id="37" name="TextBox 53"/>
            <p:cNvSpPr txBox="1">
              <a:spLocks noChangeArrowheads="1"/>
            </p:cNvSpPr>
            <p:nvPr/>
          </p:nvSpPr>
          <p:spPr bwMode="auto">
            <a:xfrm>
              <a:off x="1437580" y="4202502"/>
              <a:ext cx="1171071" cy="2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In Scope</a:t>
              </a:r>
            </a:p>
          </p:txBody>
        </p:sp>
        <p:sp>
          <p:nvSpPr>
            <p:cNvPr id="38" name="TextBox 54"/>
            <p:cNvSpPr txBox="1">
              <a:spLocks noChangeArrowheads="1"/>
            </p:cNvSpPr>
            <p:nvPr/>
          </p:nvSpPr>
          <p:spPr bwMode="auto">
            <a:xfrm>
              <a:off x="296750" y="4583537"/>
              <a:ext cx="1137833" cy="2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Out of Scope</a:t>
              </a:r>
            </a:p>
          </p:txBody>
        </p:sp>
        <p:sp>
          <p:nvSpPr>
            <p:cNvPr id="39" name="TextBox 55"/>
            <p:cNvSpPr txBox="1">
              <a:spLocks noChangeArrowheads="1"/>
            </p:cNvSpPr>
            <p:nvPr/>
          </p:nvSpPr>
          <p:spPr bwMode="auto">
            <a:xfrm>
              <a:off x="1526458" y="4576564"/>
              <a:ext cx="993314"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Scope Change</a:t>
              </a:r>
            </a:p>
            <a:p>
              <a:pPr algn="ctr" eaLnBrk="1" hangingPunct="1">
                <a:lnSpc>
                  <a:spcPct val="90000"/>
                </a:lnSpc>
                <a:buClr>
                  <a:schemeClr val="accent1"/>
                </a:buClr>
                <a:buSzPct val="80000"/>
                <a:buFont typeface="Wingdings" pitchFamily="2" charset="2"/>
                <a:buNone/>
              </a:pPr>
              <a:r>
                <a:rPr lang="en-US" altLang="en-US" sz="900" b="0" dirty="0"/>
                <a:t>Description</a:t>
              </a:r>
            </a:p>
          </p:txBody>
        </p:sp>
        <p:sp>
          <p:nvSpPr>
            <p:cNvPr id="40" name="TextBox 56"/>
            <p:cNvSpPr txBox="1">
              <a:spLocks noChangeArrowheads="1"/>
            </p:cNvSpPr>
            <p:nvPr/>
          </p:nvSpPr>
          <p:spPr bwMode="auto">
            <a:xfrm>
              <a:off x="929714" y="4991263"/>
              <a:ext cx="1033647"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Scope Change</a:t>
              </a:r>
            </a:p>
            <a:p>
              <a:pPr algn="ctr" eaLnBrk="1" hangingPunct="1">
                <a:lnSpc>
                  <a:spcPct val="90000"/>
                </a:lnSpc>
                <a:buClr>
                  <a:schemeClr val="accent1"/>
                </a:buClr>
                <a:buSzPct val="80000"/>
                <a:buFont typeface="Wingdings" pitchFamily="2" charset="2"/>
                <a:buNone/>
              </a:pPr>
              <a:r>
                <a:rPr lang="en-US" altLang="en-US" sz="900" b="0" dirty="0"/>
                <a:t>Log</a:t>
              </a:r>
            </a:p>
          </p:txBody>
        </p:sp>
      </p:grpSp>
      <p:pic>
        <p:nvPicPr>
          <p:cNvPr id="41" name="Picture 9" descr="\\Eric-pauls-power-mac-g5.local\desktop\Graphic Tank\fixed 2.t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6938" y="2543175"/>
            <a:ext cx="2265362"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8"/>
          <p:cNvSpPr txBox="1">
            <a:spLocks noChangeArrowheads="1"/>
          </p:cNvSpPr>
          <p:nvPr/>
        </p:nvSpPr>
        <p:spPr bwMode="white">
          <a:xfrm>
            <a:off x="3738563" y="6386513"/>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rgbClr val="44697D"/>
              </a:buClr>
              <a:buSzPct val="80000"/>
              <a:buFont typeface="Wingdings" pitchFamily="2" charset="2"/>
              <a:buNone/>
            </a:pPr>
            <a:r>
              <a:rPr lang="en-US" altLang="en-US" sz="2000">
                <a:solidFill>
                  <a:schemeClr val="tx2"/>
                </a:solidFill>
                <a:latin typeface="Arial Black" pitchFamily="34" charset="0"/>
              </a:rPr>
              <a:t>Execution</a:t>
            </a:r>
          </a:p>
        </p:txBody>
      </p:sp>
      <p:sp>
        <p:nvSpPr>
          <p:cNvPr id="43" name="Text Box 9"/>
          <p:cNvSpPr txBox="1">
            <a:spLocks noChangeArrowheads="1"/>
          </p:cNvSpPr>
          <p:nvPr/>
        </p:nvSpPr>
        <p:spPr bwMode="white">
          <a:xfrm>
            <a:off x="3040674" y="1419225"/>
            <a:ext cx="28880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rgbClr val="44697D"/>
              </a:buClr>
              <a:buSzPct val="80000"/>
              <a:buFont typeface="Wingdings" pitchFamily="2" charset="2"/>
              <a:buNone/>
            </a:pPr>
            <a:r>
              <a:rPr lang="en-US" altLang="en-US" sz="2000" dirty="0">
                <a:solidFill>
                  <a:srgbClr val="FFCC00"/>
                </a:solidFill>
                <a:latin typeface="Arial Black" pitchFamily="34" charset="0"/>
              </a:rPr>
              <a:t>Corporate Strategy</a:t>
            </a:r>
          </a:p>
        </p:txBody>
      </p:sp>
      <p:sp>
        <p:nvSpPr>
          <p:cNvPr id="44"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7</a:t>
            </a:r>
          </a:p>
        </p:txBody>
      </p:sp>
    </p:spTree>
    <p:extLst>
      <p:ext uri="{BB962C8B-B14F-4D97-AF65-F5344CB8AC3E}">
        <p14:creationId xmlns:p14="http://schemas.microsoft.com/office/powerpoint/2010/main" val="1816834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Eric-pauls-power-mac-g5.local\desktop\Graphic Tank\color fade.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350" y="2119313"/>
            <a:ext cx="354488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Eric-pauls-power-mac-g5.local\desktop\Graphic Tank\BPP.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0350" y="3878263"/>
            <a:ext cx="354647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Eric-pauls-power-mac-g5.local\desktop\Graphic Tank\ring top.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063" y="2044700"/>
            <a:ext cx="3560762"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txBox="1">
            <a:spLocks/>
          </p:cNvSpPr>
          <p:nvPr/>
        </p:nvSpPr>
        <p:spPr>
          <a:xfrm>
            <a:off x="1285875" y="201613"/>
            <a:ext cx="7172325" cy="71596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solidFill>
                  <a:srgbClr val="497490"/>
                </a:solidFill>
                <a:ea typeface="ヒラギノ角ゴ Pro W3" charset="-128"/>
                <a:cs typeface="Arial" pitchFamily="34" charset="0"/>
              </a:rPr>
              <a:t>Strategic Questions </a:t>
            </a:r>
            <a:br>
              <a:rPr lang="en-US" altLang="en-US" dirty="0"/>
            </a:br>
            <a:r>
              <a:rPr lang="en-US" altLang="en-US" sz="2000" dirty="0"/>
              <a:t> Business Performance Optimization</a:t>
            </a:r>
          </a:p>
          <a:p>
            <a:endParaRPr lang="en-US" altLang="en-US" sz="2000" dirty="0"/>
          </a:p>
        </p:txBody>
      </p:sp>
      <p:grpSp>
        <p:nvGrpSpPr>
          <p:cNvPr id="6" name="Group 46"/>
          <p:cNvGrpSpPr>
            <a:grpSpLocks/>
          </p:cNvGrpSpPr>
          <p:nvPr/>
        </p:nvGrpSpPr>
        <p:grpSpPr bwMode="auto">
          <a:xfrm>
            <a:off x="184150" y="1212850"/>
            <a:ext cx="3829050" cy="1887538"/>
            <a:chOff x="184150" y="1212850"/>
            <a:chExt cx="3829205" cy="1887538"/>
          </a:xfrm>
        </p:grpSpPr>
        <p:sp>
          <p:nvSpPr>
            <p:cNvPr id="7" name="Freeform 6"/>
            <p:cNvSpPr/>
            <p:nvPr/>
          </p:nvSpPr>
          <p:spPr bwMode="auto">
            <a:xfrm flipH="1">
              <a:off x="2603598" y="1225550"/>
              <a:ext cx="1409757" cy="1858963"/>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425388"/>
                <a:gd name="connsiteX1" fmla="*/ 0 w 1524000"/>
                <a:gd name="connsiteY1" fmla="*/ 618564 h 1425388"/>
                <a:gd name="connsiteX2" fmla="*/ 663388 w 1524000"/>
                <a:gd name="connsiteY2" fmla="*/ 1264023 h 1425388"/>
                <a:gd name="connsiteX3" fmla="*/ 1524000 w 1524000"/>
                <a:gd name="connsiteY3" fmla="*/ 1425388 h 1425388"/>
                <a:gd name="connsiteX4" fmla="*/ 1497106 w 1524000"/>
                <a:gd name="connsiteY4" fmla="*/ 0 h 1425388"/>
                <a:gd name="connsiteX0" fmla="*/ 1497106 w 1524000"/>
                <a:gd name="connsiteY0" fmla="*/ 0 h 1801906"/>
                <a:gd name="connsiteX1" fmla="*/ 0 w 1524000"/>
                <a:gd name="connsiteY1" fmla="*/ 995082 h 1801906"/>
                <a:gd name="connsiteX2" fmla="*/ 663388 w 1524000"/>
                <a:gd name="connsiteY2" fmla="*/ 1640541 h 1801906"/>
                <a:gd name="connsiteX3" fmla="*/ 1524000 w 1524000"/>
                <a:gd name="connsiteY3" fmla="*/ 1801906 h 1801906"/>
                <a:gd name="connsiteX4" fmla="*/ 1497106 w 1524000"/>
                <a:gd name="connsiteY4" fmla="*/ 0 h 1801906"/>
                <a:gd name="connsiteX0" fmla="*/ 1497106 w 1524000"/>
                <a:gd name="connsiteY0" fmla="*/ 0 h 1640541"/>
                <a:gd name="connsiteX1" fmla="*/ 0 w 1524000"/>
                <a:gd name="connsiteY1" fmla="*/ 995082 h 1640541"/>
                <a:gd name="connsiteX2" fmla="*/ 663388 w 1524000"/>
                <a:gd name="connsiteY2" fmla="*/ 1640541 h 1640541"/>
                <a:gd name="connsiteX3" fmla="*/ 1524000 w 1524000"/>
                <a:gd name="connsiteY3" fmla="*/ 1488141 h 1640541"/>
                <a:gd name="connsiteX4" fmla="*/ 1497106 w 1524000"/>
                <a:gd name="connsiteY4" fmla="*/ 0 h 1640541"/>
                <a:gd name="connsiteX0" fmla="*/ 1497106 w 1524000"/>
                <a:gd name="connsiteY0" fmla="*/ 0 h 1810871"/>
                <a:gd name="connsiteX1" fmla="*/ 0 w 1524000"/>
                <a:gd name="connsiteY1" fmla="*/ 995082 h 1810871"/>
                <a:gd name="connsiteX2" fmla="*/ 663388 w 1524000"/>
                <a:gd name="connsiteY2" fmla="*/ 1640541 h 1810871"/>
                <a:gd name="connsiteX3" fmla="*/ 1524000 w 1524000"/>
                <a:gd name="connsiteY3" fmla="*/ 1810871 h 1810871"/>
                <a:gd name="connsiteX4" fmla="*/ 1497106 w 1524000"/>
                <a:gd name="connsiteY4" fmla="*/ 0 h 1810871"/>
                <a:gd name="connsiteX0" fmla="*/ 1497106 w 4029696"/>
                <a:gd name="connsiteY0" fmla="*/ 0 h 1640542"/>
                <a:gd name="connsiteX1" fmla="*/ 0 w 4029696"/>
                <a:gd name="connsiteY1" fmla="*/ 995082 h 1640542"/>
                <a:gd name="connsiteX2" fmla="*/ 663388 w 4029696"/>
                <a:gd name="connsiteY2" fmla="*/ 1640541 h 1640542"/>
                <a:gd name="connsiteX3" fmla="*/ 4029696 w 4029696"/>
                <a:gd name="connsiteY3" fmla="*/ 1587646 h 1640542"/>
                <a:gd name="connsiteX4" fmla="*/ 1497106 w 4029696"/>
                <a:gd name="connsiteY4" fmla="*/ 0 h 1640542"/>
                <a:gd name="connsiteX0" fmla="*/ 1497106 w 3795311"/>
                <a:gd name="connsiteY0" fmla="*/ 0 h 1640541"/>
                <a:gd name="connsiteX1" fmla="*/ 0 w 3795311"/>
                <a:gd name="connsiteY1" fmla="*/ 995082 h 1640541"/>
                <a:gd name="connsiteX2" fmla="*/ 663388 w 3795311"/>
                <a:gd name="connsiteY2" fmla="*/ 1640541 h 1640541"/>
                <a:gd name="connsiteX3" fmla="*/ 3795311 w 3795311"/>
                <a:gd name="connsiteY3" fmla="*/ 1442550 h 1640541"/>
                <a:gd name="connsiteX4" fmla="*/ 1497106 w 3795311"/>
                <a:gd name="connsiteY4" fmla="*/ 0 h 1640541"/>
                <a:gd name="connsiteX0" fmla="*/ 1497106 w 4130147"/>
                <a:gd name="connsiteY0" fmla="*/ 0 h 1640541"/>
                <a:gd name="connsiteX1" fmla="*/ 0 w 4130147"/>
                <a:gd name="connsiteY1" fmla="*/ 995082 h 1640541"/>
                <a:gd name="connsiteX2" fmla="*/ 663388 w 4130147"/>
                <a:gd name="connsiteY2" fmla="*/ 1640541 h 1640541"/>
                <a:gd name="connsiteX3" fmla="*/ 4130147 w 4130147"/>
                <a:gd name="connsiteY3" fmla="*/ 1548582 h 1640541"/>
                <a:gd name="connsiteX4" fmla="*/ 1497106 w 4130147"/>
                <a:gd name="connsiteY4" fmla="*/ 0 h 1640541"/>
                <a:gd name="connsiteX0" fmla="*/ 1497106 w 4130147"/>
                <a:gd name="connsiteY0" fmla="*/ 0 h 2148377"/>
                <a:gd name="connsiteX1" fmla="*/ 0 w 4130147"/>
                <a:gd name="connsiteY1" fmla="*/ 1502918 h 2148377"/>
                <a:gd name="connsiteX2" fmla="*/ 663388 w 4130147"/>
                <a:gd name="connsiteY2" fmla="*/ 2148377 h 2148377"/>
                <a:gd name="connsiteX3" fmla="*/ 4130147 w 4130147"/>
                <a:gd name="connsiteY3" fmla="*/ 2056418 h 2148377"/>
                <a:gd name="connsiteX4" fmla="*/ 1497106 w 4130147"/>
                <a:gd name="connsiteY4" fmla="*/ 0 h 2148377"/>
                <a:gd name="connsiteX0" fmla="*/ 1497106 w 4130147"/>
                <a:gd name="connsiteY0" fmla="*/ 0 h 2008971"/>
                <a:gd name="connsiteX1" fmla="*/ 0 w 4130147"/>
                <a:gd name="connsiteY1" fmla="*/ 1363512 h 2008971"/>
                <a:gd name="connsiteX2" fmla="*/ 663388 w 4130147"/>
                <a:gd name="connsiteY2" fmla="*/ 2008971 h 2008971"/>
                <a:gd name="connsiteX3" fmla="*/ 4130147 w 4130147"/>
                <a:gd name="connsiteY3" fmla="*/ 1917012 h 2008971"/>
                <a:gd name="connsiteX4" fmla="*/ 1497106 w 4130147"/>
                <a:gd name="connsiteY4" fmla="*/ 0 h 2008971"/>
                <a:gd name="connsiteX0" fmla="*/ 1497106 w 1581009"/>
                <a:gd name="connsiteY0" fmla="*/ 0 h 2056418"/>
                <a:gd name="connsiteX1" fmla="*/ 0 w 1581009"/>
                <a:gd name="connsiteY1" fmla="*/ 1363512 h 2056418"/>
                <a:gd name="connsiteX2" fmla="*/ 663388 w 1581009"/>
                <a:gd name="connsiteY2" fmla="*/ 2008971 h 2056418"/>
                <a:gd name="connsiteX3" fmla="*/ 1581009 w 1581009"/>
                <a:gd name="connsiteY3" fmla="*/ 2056418 h 2056418"/>
                <a:gd name="connsiteX4" fmla="*/ 1497106 w 1581009"/>
                <a:gd name="connsiteY4" fmla="*/ 0 h 2056418"/>
                <a:gd name="connsiteX0" fmla="*/ 1955154 w 1955154"/>
                <a:gd name="connsiteY0" fmla="*/ 0 h 1907055"/>
                <a:gd name="connsiteX1" fmla="*/ 0 w 1955154"/>
                <a:gd name="connsiteY1" fmla="*/ 1214149 h 1907055"/>
                <a:gd name="connsiteX2" fmla="*/ 663388 w 1955154"/>
                <a:gd name="connsiteY2" fmla="*/ 1859608 h 1907055"/>
                <a:gd name="connsiteX3" fmla="*/ 1581009 w 1955154"/>
                <a:gd name="connsiteY3" fmla="*/ 1907055 h 1907055"/>
                <a:gd name="connsiteX4" fmla="*/ 1955154 w 1955154"/>
                <a:gd name="connsiteY4" fmla="*/ 0 h 1907055"/>
                <a:gd name="connsiteX0" fmla="*/ 1586724 w 1586724"/>
                <a:gd name="connsiteY0" fmla="*/ 0 h 2056418"/>
                <a:gd name="connsiteX1" fmla="*/ 0 w 1586724"/>
                <a:gd name="connsiteY1" fmla="*/ 1363512 h 2056418"/>
                <a:gd name="connsiteX2" fmla="*/ 663388 w 1586724"/>
                <a:gd name="connsiteY2" fmla="*/ 2008971 h 2056418"/>
                <a:gd name="connsiteX3" fmla="*/ 1581009 w 1586724"/>
                <a:gd name="connsiteY3" fmla="*/ 2056418 h 2056418"/>
                <a:gd name="connsiteX4" fmla="*/ 1586724 w 1586724"/>
                <a:gd name="connsiteY4" fmla="*/ 0 h 2056418"/>
                <a:gd name="connsiteX0" fmla="*/ 1586724 w 1586724"/>
                <a:gd name="connsiteY0" fmla="*/ 0 h 1777606"/>
                <a:gd name="connsiteX1" fmla="*/ 0 w 1586724"/>
                <a:gd name="connsiteY1" fmla="*/ 1084700 h 1777606"/>
                <a:gd name="connsiteX2" fmla="*/ 663388 w 1586724"/>
                <a:gd name="connsiteY2" fmla="*/ 1730159 h 1777606"/>
                <a:gd name="connsiteX3" fmla="*/ 1581009 w 1586724"/>
                <a:gd name="connsiteY3" fmla="*/ 1777606 h 1777606"/>
                <a:gd name="connsiteX4" fmla="*/ 1586724 w 1586724"/>
                <a:gd name="connsiteY4" fmla="*/ 0 h 1777606"/>
                <a:gd name="connsiteX0" fmla="*/ 1517021 w 1581009"/>
                <a:gd name="connsiteY0" fmla="*/ 0 h 2066376"/>
                <a:gd name="connsiteX1" fmla="*/ 0 w 1581009"/>
                <a:gd name="connsiteY1" fmla="*/ 1373470 h 2066376"/>
                <a:gd name="connsiteX2" fmla="*/ 663388 w 1581009"/>
                <a:gd name="connsiteY2" fmla="*/ 2018929 h 2066376"/>
                <a:gd name="connsiteX3" fmla="*/ 1581009 w 1581009"/>
                <a:gd name="connsiteY3" fmla="*/ 2066376 h 2066376"/>
                <a:gd name="connsiteX4" fmla="*/ 1517021 w 1581009"/>
                <a:gd name="connsiteY4"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80223 w 1744211"/>
                <a:gd name="connsiteY0" fmla="*/ 0 h 2066376"/>
                <a:gd name="connsiteX1" fmla="*/ 146449 w 1744211"/>
                <a:gd name="connsiteY1" fmla="*/ 1462825 h 2066376"/>
                <a:gd name="connsiteX2" fmla="*/ 611661 w 1744211"/>
                <a:gd name="connsiteY2" fmla="*/ 1472705 h 2066376"/>
                <a:gd name="connsiteX3" fmla="*/ 826590 w 1744211"/>
                <a:gd name="connsiteY3" fmla="*/ 2018929 h 2066376"/>
                <a:gd name="connsiteX4" fmla="*/ 1744211 w 1744211"/>
                <a:gd name="connsiteY4" fmla="*/ 2066376 h 2066376"/>
                <a:gd name="connsiteX5" fmla="*/ 1680223 w 1744211"/>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680141 w 1597762"/>
                <a:gd name="connsiteY3" fmla="*/ 2018929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598226 w 1597762"/>
                <a:gd name="connsiteY2" fmla="*/ 1353326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06490 w 1570478"/>
                <a:gd name="connsiteY0" fmla="*/ 0 h 2066376"/>
                <a:gd name="connsiteX1" fmla="*/ 0 w 1570478"/>
                <a:gd name="connsiteY1" fmla="*/ 1159263 h 2066376"/>
                <a:gd name="connsiteX2" fmla="*/ 451570 w 1570478"/>
                <a:gd name="connsiteY2" fmla="*/ 1482937 h 2066376"/>
                <a:gd name="connsiteX3" fmla="*/ 557922 w 1570478"/>
                <a:gd name="connsiteY3" fmla="*/ 2018930 h 2066376"/>
                <a:gd name="connsiteX4" fmla="*/ 1570478 w 1570478"/>
                <a:gd name="connsiteY4" fmla="*/ 2066376 h 2066376"/>
                <a:gd name="connsiteX5" fmla="*/ 1506490 w 1570478"/>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776201 w 1567067"/>
                <a:gd name="connsiteY3" fmla="*/ 2018931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40869 w 1567067"/>
                <a:gd name="connsiteY3" fmla="*/ 2018932 h 2066376"/>
                <a:gd name="connsiteX4" fmla="*/ 1567067 w 1567067"/>
                <a:gd name="connsiteY4" fmla="*/ 2066376 h 2066376"/>
                <a:gd name="connsiteX5" fmla="*/ 1503079 w 1567067"/>
                <a:gd name="connsiteY5" fmla="*/ 0 h 206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7067" h="2066376">
                  <a:moveTo>
                    <a:pt x="1503079" y="0"/>
                  </a:moveTo>
                  <a:lnTo>
                    <a:pt x="0" y="1469647"/>
                  </a:lnTo>
                  <a:cubicBezTo>
                    <a:pt x="9915" y="1469368"/>
                    <a:pt x="426308" y="1468429"/>
                    <a:pt x="448159" y="1482937"/>
                  </a:cubicBezTo>
                  <a:cubicBezTo>
                    <a:pt x="456407" y="1505243"/>
                    <a:pt x="534535" y="1998173"/>
                    <a:pt x="540869" y="2018932"/>
                  </a:cubicBezTo>
                  <a:lnTo>
                    <a:pt x="1567067" y="2066376"/>
                  </a:lnTo>
                  <a:lnTo>
                    <a:pt x="1503079"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8"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1212850"/>
              <a:ext cx="2505491"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bwMode="auto">
            <a:xfrm>
              <a:off x="403234" y="1270000"/>
              <a:ext cx="2089235" cy="446276"/>
            </a:xfrm>
            <a:prstGeom prst="rect">
              <a:avLst/>
            </a:prstGeom>
            <a:noFill/>
          </p:spPr>
          <p:txBody>
            <a:bodyPr>
              <a:spAutoFit/>
            </a:bodyPr>
            <a:lstStyle/>
            <a:p>
              <a:pPr algn="ctr">
                <a:buClr>
                  <a:schemeClr val="accent1"/>
                </a:buClr>
                <a:buSzPct val="80000"/>
                <a:defRPr/>
              </a:pPr>
              <a:r>
                <a:rPr lang="en-US" sz="1150" b="1" dirty="0">
                  <a:latin typeface="Arial" charset="0"/>
                </a:rPr>
                <a:t>Selection of</a:t>
              </a:r>
            </a:p>
            <a:p>
              <a:pPr algn="ctr">
                <a:buClr>
                  <a:schemeClr val="accent1"/>
                </a:buClr>
                <a:buSzPct val="80000"/>
                <a:buFont typeface="Wingdings" pitchFamily="2" charset="2"/>
                <a:buNone/>
                <a:defRPr/>
              </a:pPr>
              <a:r>
                <a:rPr lang="en-US" sz="1150" b="1" dirty="0">
                  <a:latin typeface="Arial" charset="0"/>
                </a:rPr>
                <a:t>Solution Integrator</a:t>
              </a:r>
            </a:p>
          </p:txBody>
        </p:sp>
        <p:sp>
          <p:nvSpPr>
            <p:cNvPr id="10" name="TextBox 42"/>
            <p:cNvSpPr txBox="1">
              <a:spLocks noChangeArrowheads="1"/>
            </p:cNvSpPr>
            <p:nvPr/>
          </p:nvSpPr>
          <p:spPr bwMode="auto">
            <a:xfrm>
              <a:off x="416107" y="1777703"/>
              <a:ext cx="899300" cy="46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Prior Performance	</a:t>
              </a:r>
            </a:p>
          </p:txBody>
        </p:sp>
        <p:sp>
          <p:nvSpPr>
            <p:cNvPr id="11" name="TextBox 43"/>
            <p:cNvSpPr txBox="1">
              <a:spLocks noChangeArrowheads="1"/>
            </p:cNvSpPr>
            <p:nvPr/>
          </p:nvSpPr>
          <p:spPr bwMode="auto">
            <a:xfrm>
              <a:off x="1581164" y="1777703"/>
              <a:ext cx="866462"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Business Acumen</a:t>
              </a:r>
            </a:p>
          </p:txBody>
        </p:sp>
        <p:sp>
          <p:nvSpPr>
            <p:cNvPr id="12" name="TextBox 44"/>
            <p:cNvSpPr txBox="1">
              <a:spLocks noChangeArrowheads="1"/>
            </p:cNvSpPr>
            <p:nvPr/>
          </p:nvSpPr>
          <p:spPr bwMode="auto">
            <a:xfrm>
              <a:off x="287802" y="2209480"/>
              <a:ext cx="1173837"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Development</a:t>
              </a:r>
            </a:p>
          </p:txBody>
        </p:sp>
        <p:sp>
          <p:nvSpPr>
            <p:cNvPr id="13" name="TextBox 45"/>
            <p:cNvSpPr txBox="1">
              <a:spLocks noChangeArrowheads="1"/>
            </p:cNvSpPr>
            <p:nvPr/>
          </p:nvSpPr>
          <p:spPr bwMode="auto">
            <a:xfrm>
              <a:off x="1517672" y="2271802"/>
              <a:ext cx="993445" cy="21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Consultation</a:t>
              </a:r>
            </a:p>
          </p:txBody>
        </p:sp>
        <p:sp>
          <p:nvSpPr>
            <p:cNvPr id="14" name="TextBox 46"/>
            <p:cNvSpPr txBox="1">
              <a:spLocks noChangeArrowheads="1"/>
            </p:cNvSpPr>
            <p:nvPr/>
          </p:nvSpPr>
          <p:spPr bwMode="auto">
            <a:xfrm>
              <a:off x="965667" y="2623780"/>
              <a:ext cx="962075"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PM Experience w/ Technology</a:t>
              </a:r>
            </a:p>
          </p:txBody>
        </p:sp>
      </p:grpSp>
      <p:grpSp>
        <p:nvGrpSpPr>
          <p:cNvPr id="15" name="Group 58"/>
          <p:cNvGrpSpPr>
            <a:grpSpLocks/>
          </p:cNvGrpSpPr>
          <p:nvPr/>
        </p:nvGrpSpPr>
        <p:grpSpPr bwMode="auto">
          <a:xfrm>
            <a:off x="4997450" y="3116263"/>
            <a:ext cx="3975100" cy="2351087"/>
            <a:chOff x="5006975" y="3116048"/>
            <a:chExt cx="3975100" cy="2351302"/>
          </a:xfrm>
        </p:grpSpPr>
        <p:sp>
          <p:nvSpPr>
            <p:cNvPr id="16" name="Freeform 15"/>
            <p:cNvSpPr/>
            <p:nvPr/>
          </p:nvSpPr>
          <p:spPr bwMode="auto">
            <a:xfrm flipV="1">
              <a:off x="5006975" y="3116048"/>
              <a:ext cx="3917950" cy="2322724"/>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3900435"/>
                <a:gd name="connsiteY0" fmla="*/ 0 h 1577788"/>
                <a:gd name="connsiteX1" fmla="*/ 0 w 3900435"/>
                <a:gd name="connsiteY1" fmla="*/ 932329 h 1577788"/>
                <a:gd name="connsiteX2" fmla="*/ 663388 w 3900435"/>
                <a:gd name="connsiteY2" fmla="*/ 1577788 h 1577788"/>
                <a:gd name="connsiteX3" fmla="*/ 3900435 w 3900435"/>
                <a:gd name="connsiteY3" fmla="*/ 869970 h 1577788"/>
                <a:gd name="connsiteX4" fmla="*/ 1497106 w 3900435"/>
                <a:gd name="connsiteY4" fmla="*/ 0 h 1577788"/>
                <a:gd name="connsiteX0" fmla="*/ 1497106 w 3900435"/>
                <a:gd name="connsiteY0" fmla="*/ 0 h 2431898"/>
                <a:gd name="connsiteX1" fmla="*/ 0 w 3900435"/>
                <a:gd name="connsiteY1" fmla="*/ 1786439 h 2431898"/>
                <a:gd name="connsiteX2" fmla="*/ 663388 w 3900435"/>
                <a:gd name="connsiteY2" fmla="*/ 2431898 h 2431898"/>
                <a:gd name="connsiteX3" fmla="*/ 3900435 w 3900435"/>
                <a:gd name="connsiteY3" fmla="*/ 1724080 h 2431898"/>
                <a:gd name="connsiteX4" fmla="*/ 1497106 w 3900435"/>
                <a:gd name="connsiteY4" fmla="*/ 0 h 2431898"/>
                <a:gd name="connsiteX0" fmla="*/ 1497106 w 3900435"/>
                <a:gd name="connsiteY0" fmla="*/ 0 h 2566369"/>
                <a:gd name="connsiteX1" fmla="*/ 0 w 3900435"/>
                <a:gd name="connsiteY1" fmla="*/ 1920910 h 2566369"/>
                <a:gd name="connsiteX2" fmla="*/ 663388 w 3900435"/>
                <a:gd name="connsiteY2" fmla="*/ 2566369 h 2566369"/>
                <a:gd name="connsiteX3" fmla="*/ 3900435 w 3900435"/>
                <a:gd name="connsiteY3" fmla="*/ 1858551 h 2566369"/>
                <a:gd name="connsiteX4" fmla="*/ 1497106 w 3900435"/>
                <a:gd name="connsiteY4" fmla="*/ 0 h 2566369"/>
                <a:gd name="connsiteX0" fmla="*/ 1497106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497106 w 4179465"/>
                <a:gd name="connsiteY4" fmla="*/ 0 h 2566369"/>
                <a:gd name="connsiteX0" fmla="*/ 1664525 w 4179465"/>
                <a:gd name="connsiteY0" fmla="*/ 0 h 2158984"/>
                <a:gd name="connsiteX1" fmla="*/ 0 w 4179465"/>
                <a:gd name="connsiteY1" fmla="*/ 1513525 h 2158984"/>
                <a:gd name="connsiteX2" fmla="*/ 663388 w 4179465"/>
                <a:gd name="connsiteY2" fmla="*/ 2158984 h 2158984"/>
                <a:gd name="connsiteX3" fmla="*/ 4179465 w 4179465"/>
                <a:gd name="connsiteY3" fmla="*/ 1624164 h 2158984"/>
                <a:gd name="connsiteX4" fmla="*/ 1664525 w 4179465"/>
                <a:gd name="connsiteY4" fmla="*/ 0 h 2158984"/>
                <a:gd name="connsiteX0" fmla="*/ 1513849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513849 w 4179465"/>
                <a:gd name="connsiteY4" fmla="*/ 0 h 2566369"/>
                <a:gd name="connsiteX0" fmla="*/ 1802618 w 4179465"/>
                <a:gd name="connsiteY0" fmla="*/ 0 h 2257684"/>
                <a:gd name="connsiteX1" fmla="*/ 0 w 4179465"/>
                <a:gd name="connsiteY1" fmla="*/ 1612225 h 2257684"/>
                <a:gd name="connsiteX2" fmla="*/ 663388 w 4179465"/>
                <a:gd name="connsiteY2" fmla="*/ 2257684 h 2257684"/>
                <a:gd name="connsiteX3" fmla="*/ 4179465 w 4179465"/>
                <a:gd name="connsiteY3" fmla="*/ 1722864 h 2257684"/>
                <a:gd name="connsiteX4" fmla="*/ 1802618 w 4179465"/>
                <a:gd name="connsiteY4" fmla="*/ 0 h 2257684"/>
                <a:gd name="connsiteX0" fmla="*/ 1593510 w 4179465"/>
                <a:gd name="connsiteY0" fmla="*/ 0 h 2606199"/>
                <a:gd name="connsiteX1" fmla="*/ 0 w 4179465"/>
                <a:gd name="connsiteY1" fmla="*/ 1960740 h 2606199"/>
                <a:gd name="connsiteX2" fmla="*/ 663388 w 4179465"/>
                <a:gd name="connsiteY2" fmla="*/ 2606199 h 2606199"/>
                <a:gd name="connsiteX3" fmla="*/ 4179465 w 4179465"/>
                <a:gd name="connsiteY3" fmla="*/ 2071379 h 2606199"/>
                <a:gd name="connsiteX4" fmla="*/ 1593510 w 4179465"/>
                <a:gd name="connsiteY4" fmla="*/ 0 h 2606199"/>
                <a:gd name="connsiteX0" fmla="*/ 1593510 w 3940483"/>
                <a:gd name="connsiteY0" fmla="*/ 0 h 2606199"/>
                <a:gd name="connsiteX1" fmla="*/ 0 w 3940483"/>
                <a:gd name="connsiteY1" fmla="*/ 1960740 h 2606199"/>
                <a:gd name="connsiteX2" fmla="*/ 663388 w 3940483"/>
                <a:gd name="connsiteY2" fmla="*/ 2606199 h 2606199"/>
                <a:gd name="connsiteX3" fmla="*/ 3940483 w 3940483"/>
                <a:gd name="connsiteY3" fmla="*/ 1822441 h 2606199"/>
                <a:gd name="connsiteX4" fmla="*/ 1593510 w 3940483"/>
                <a:gd name="connsiteY4" fmla="*/ 0 h 2606199"/>
                <a:gd name="connsiteX0" fmla="*/ 1593510 w 4249168"/>
                <a:gd name="connsiteY0" fmla="*/ 0 h 2606199"/>
                <a:gd name="connsiteX1" fmla="*/ 0 w 4249168"/>
                <a:gd name="connsiteY1" fmla="*/ 1960740 h 2606199"/>
                <a:gd name="connsiteX2" fmla="*/ 663388 w 4249168"/>
                <a:gd name="connsiteY2" fmla="*/ 2606199 h 2606199"/>
                <a:gd name="connsiteX3" fmla="*/ 4249168 w 4249168"/>
                <a:gd name="connsiteY3" fmla="*/ 2081337 h 2606199"/>
                <a:gd name="connsiteX4" fmla="*/ 1593510 w 4249168"/>
                <a:gd name="connsiteY4" fmla="*/ 0 h 2606199"/>
                <a:gd name="connsiteX0" fmla="*/ 1732916 w 4249168"/>
                <a:gd name="connsiteY0" fmla="*/ 0 h 2337345"/>
                <a:gd name="connsiteX1" fmla="*/ 0 w 4249168"/>
                <a:gd name="connsiteY1" fmla="*/ 1691886 h 2337345"/>
                <a:gd name="connsiteX2" fmla="*/ 663388 w 4249168"/>
                <a:gd name="connsiteY2" fmla="*/ 2337345 h 2337345"/>
                <a:gd name="connsiteX3" fmla="*/ 4249168 w 4249168"/>
                <a:gd name="connsiteY3" fmla="*/ 1812483 h 2337345"/>
                <a:gd name="connsiteX4" fmla="*/ 1732916 w 4249168"/>
                <a:gd name="connsiteY4" fmla="*/ 0 h 2337345"/>
                <a:gd name="connsiteX0" fmla="*/ 1563637 w 4249168"/>
                <a:gd name="connsiteY0" fmla="*/ 0 h 2586285"/>
                <a:gd name="connsiteX1" fmla="*/ 0 w 4249168"/>
                <a:gd name="connsiteY1" fmla="*/ 1940826 h 2586285"/>
                <a:gd name="connsiteX2" fmla="*/ 663388 w 4249168"/>
                <a:gd name="connsiteY2" fmla="*/ 2586285 h 2586285"/>
                <a:gd name="connsiteX3" fmla="*/ 4249168 w 4249168"/>
                <a:gd name="connsiteY3" fmla="*/ 2061423 h 2586285"/>
                <a:gd name="connsiteX4" fmla="*/ 1563637 w 4249168"/>
                <a:gd name="connsiteY4" fmla="*/ 0 h 2586285"/>
                <a:gd name="connsiteX0" fmla="*/ 1708826 w 4394357"/>
                <a:gd name="connsiteY0" fmla="*/ 0 h 2600787"/>
                <a:gd name="connsiteX1" fmla="*/ 145189 w 4394357"/>
                <a:gd name="connsiteY1" fmla="*/ 1940826 h 2600787"/>
                <a:gd name="connsiteX2" fmla="*/ 963783 w 4394357"/>
                <a:gd name="connsiteY2" fmla="*/ 2093919 h 2600787"/>
                <a:gd name="connsiteX3" fmla="*/ 808577 w 4394357"/>
                <a:gd name="connsiteY3" fmla="*/ 2586285 h 2600787"/>
                <a:gd name="connsiteX4" fmla="*/ 4394357 w 4394357"/>
                <a:gd name="connsiteY4" fmla="*/ 2061423 h 2600787"/>
                <a:gd name="connsiteX5" fmla="*/ 1708826 w 4394357"/>
                <a:gd name="connsiteY5" fmla="*/ 0 h 2600787"/>
                <a:gd name="connsiteX0" fmla="*/ 1708826 w 4394357"/>
                <a:gd name="connsiteY0" fmla="*/ 0 h 2600788"/>
                <a:gd name="connsiteX1" fmla="*/ 145189 w 4394357"/>
                <a:gd name="connsiteY1" fmla="*/ 1940826 h 2600788"/>
                <a:gd name="connsiteX2" fmla="*/ 813832 w 4394357"/>
                <a:gd name="connsiteY2" fmla="*/ 2162072 h 2600788"/>
                <a:gd name="connsiteX3" fmla="*/ 808577 w 4394357"/>
                <a:gd name="connsiteY3" fmla="*/ 2586285 h 2600788"/>
                <a:gd name="connsiteX4" fmla="*/ 4394357 w 4394357"/>
                <a:gd name="connsiteY4" fmla="*/ 2061423 h 2600788"/>
                <a:gd name="connsiteX5" fmla="*/ 1708826 w 4394357"/>
                <a:gd name="connsiteY5" fmla="*/ 0 h 2600788"/>
                <a:gd name="connsiteX0" fmla="*/ 1708826 w 4394357"/>
                <a:gd name="connsiteY0" fmla="*/ 0 h 2587158"/>
                <a:gd name="connsiteX1" fmla="*/ 145189 w 4394357"/>
                <a:gd name="connsiteY1" fmla="*/ 1940826 h 2587158"/>
                <a:gd name="connsiteX2" fmla="*/ 813832 w 4394357"/>
                <a:gd name="connsiteY2" fmla="*/ 2162072 h 2587158"/>
                <a:gd name="connsiteX3" fmla="*/ 992607 w 4394357"/>
                <a:gd name="connsiteY3" fmla="*/ 2572655 h 2587158"/>
                <a:gd name="connsiteX4" fmla="*/ 4394357 w 4394357"/>
                <a:gd name="connsiteY4" fmla="*/ 2061423 h 2587158"/>
                <a:gd name="connsiteX5" fmla="*/ 1708826 w 4394357"/>
                <a:gd name="connsiteY5" fmla="*/ 0 h 2587158"/>
                <a:gd name="connsiteX0" fmla="*/ 1708826 w 4394357"/>
                <a:gd name="connsiteY0" fmla="*/ 0 h 2593974"/>
                <a:gd name="connsiteX1" fmla="*/ 145189 w 4394357"/>
                <a:gd name="connsiteY1" fmla="*/ 1940826 h 2593974"/>
                <a:gd name="connsiteX2" fmla="*/ 813832 w 4394357"/>
                <a:gd name="connsiteY2" fmla="*/ 2162072 h 2593974"/>
                <a:gd name="connsiteX3" fmla="*/ 764274 w 4394357"/>
                <a:gd name="connsiteY3" fmla="*/ 2579471 h 2593974"/>
                <a:gd name="connsiteX4" fmla="*/ 4394357 w 4394357"/>
                <a:gd name="connsiteY4" fmla="*/ 2061423 h 2593974"/>
                <a:gd name="connsiteX5" fmla="*/ 1708826 w 4394357"/>
                <a:gd name="connsiteY5" fmla="*/ 0 h 2593974"/>
                <a:gd name="connsiteX0" fmla="*/ 1708826 w 4394357"/>
                <a:gd name="connsiteY0" fmla="*/ 0 h 2579472"/>
                <a:gd name="connsiteX1" fmla="*/ 145189 w 4394357"/>
                <a:gd name="connsiteY1" fmla="*/ 1940826 h 2579472"/>
                <a:gd name="connsiteX2" fmla="*/ 813832 w 4394357"/>
                <a:gd name="connsiteY2" fmla="*/ 2162072 h 2579472"/>
                <a:gd name="connsiteX3" fmla="*/ 764274 w 4394357"/>
                <a:gd name="connsiteY3" fmla="*/ 2579471 h 2579472"/>
                <a:gd name="connsiteX4" fmla="*/ 4394357 w 4394357"/>
                <a:gd name="connsiteY4" fmla="*/ 2061423 h 2579472"/>
                <a:gd name="connsiteX5" fmla="*/ 1708826 w 4394357"/>
                <a:gd name="connsiteY5" fmla="*/ 0 h 2579472"/>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811064 w 4496595"/>
                <a:gd name="connsiteY0" fmla="*/ 0 h 2579471"/>
                <a:gd name="connsiteX1" fmla="*/ 145189 w 4496595"/>
                <a:gd name="connsiteY1" fmla="*/ 2138468 h 2579471"/>
                <a:gd name="connsiteX2" fmla="*/ 916070 w 4496595"/>
                <a:gd name="connsiteY2" fmla="*/ 2162072 h 2579471"/>
                <a:gd name="connsiteX3" fmla="*/ 866512 w 4496595"/>
                <a:gd name="connsiteY3" fmla="*/ 2579471 h 2579471"/>
                <a:gd name="connsiteX4" fmla="*/ 4496595 w 4496595"/>
                <a:gd name="connsiteY4" fmla="*/ 2061423 h 2579471"/>
                <a:gd name="connsiteX5" fmla="*/ 1811064 w 4496595"/>
                <a:gd name="connsiteY5" fmla="*/ 0 h 2579471"/>
                <a:gd name="connsiteX0" fmla="*/ 1665875 w 4351406"/>
                <a:gd name="connsiteY0" fmla="*/ 0 h 2579471"/>
                <a:gd name="connsiteX1" fmla="*/ 0 w 4351406"/>
                <a:gd name="connsiteY1" fmla="*/ 2138468 h 2579471"/>
                <a:gd name="connsiteX2" fmla="*/ 770881 w 4351406"/>
                <a:gd name="connsiteY2" fmla="*/ 2162072 h 2579471"/>
                <a:gd name="connsiteX3" fmla="*/ 721323 w 4351406"/>
                <a:gd name="connsiteY3" fmla="*/ 2579471 h 2579471"/>
                <a:gd name="connsiteX4" fmla="*/ 4351406 w 4351406"/>
                <a:gd name="connsiteY4" fmla="*/ 2061423 h 2579471"/>
                <a:gd name="connsiteX5" fmla="*/ 1665875 w 4351406"/>
                <a:gd name="connsiteY5"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665875 w 4351406"/>
                <a:gd name="connsiteY0" fmla="*/ 0 h 2579471"/>
                <a:gd name="connsiteX1" fmla="*/ 0 w 4351406"/>
                <a:gd name="connsiteY1" fmla="*/ 2138468 h 2579471"/>
                <a:gd name="connsiteX2" fmla="*/ 736803 w 4351406"/>
                <a:gd name="connsiteY2" fmla="*/ 2127994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406" h="2579471">
                  <a:moveTo>
                    <a:pt x="1665875" y="0"/>
                  </a:moveTo>
                  <a:lnTo>
                    <a:pt x="0" y="2138468"/>
                  </a:lnTo>
                  <a:lnTo>
                    <a:pt x="733394" y="2131401"/>
                  </a:lnTo>
                  <a:cubicBezTo>
                    <a:pt x="756228" y="2148966"/>
                    <a:pt x="761356" y="2153133"/>
                    <a:pt x="770881" y="2162072"/>
                  </a:cubicBezTo>
                  <a:cubicBezTo>
                    <a:pt x="788863" y="2179915"/>
                    <a:pt x="718120" y="2546267"/>
                    <a:pt x="721323" y="2579471"/>
                  </a:cubicBezTo>
                  <a:lnTo>
                    <a:pt x="4351406" y="2061423"/>
                  </a:lnTo>
                  <a:lnTo>
                    <a:pt x="1665875"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17" name="Picture 11" descr="\\Eric-pauls-power-mac-g5.local\desktop\Graphic Tank\new b.tif"/>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6257" y="3583099"/>
              <a:ext cx="2505818" cy="188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21"/>
            <p:cNvSpPr txBox="1">
              <a:spLocks noChangeArrowheads="1"/>
            </p:cNvSpPr>
            <p:nvPr/>
          </p:nvSpPr>
          <p:spPr bwMode="auto">
            <a:xfrm>
              <a:off x="6697726" y="4237991"/>
              <a:ext cx="903657"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Client Ready</a:t>
              </a:r>
            </a:p>
            <a:p>
              <a:pPr algn="ctr" eaLnBrk="1" hangingPunct="1">
                <a:lnSpc>
                  <a:spcPct val="90000"/>
                </a:lnSpc>
                <a:buClr>
                  <a:schemeClr val="accent1"/>
                </a:buClr>
                <a:buSzPct val="80000"/>
                <a:buFont typeface="Wingdings" pitchFamily="2" charset="2"/>
                <a:buNone/>
              </a:pPr>
              <a:r>
                <a:rPr lang="en-US" altLang="en-US" sz="900" b="0" dirty="0"/>
                <a:t>Deliverables</a:t>
              </a:r>
            </a:p>
          </p:txBody>
        </p:sp>
        <p:sp>
          <p:nvSpPr>
            <p:cNvPr id="19" name="TextBox 22"/>
            <p:cNvSpPr txBox="1">
              <a:spLocks noChangeArrowheads="1"/>
            </p:cNvSpPr>
            <p:nvPr/>
          </p:nvSpPr>
          <p:spPr bwMode="auto">
            <a:xfrm>
              <a:off x="7874126" y="4237991"/>
              <a:ext cx="866701"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Product Knowledge</a:t>
              </a:r>
            </a:p>
          </p:txBody>
        </p:sp>
        <p:sp>
          <p:nvSpPr>
            <p:cNvPr id="20" name="TextBox 23"/>
            <p:cNvSpPr txBox="1">
              <a:spLocks noChangeArrowheads="1"/>
            </p:cNvSpPr>
            <p:nvPr/>
          </p:nvSpPr>
          <p:spPr bwMode="auto">
            <a:xfrm>
              <a:off x="6687625" y="4854721"/>
              <a:ext cx="923859"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Development Experience</a:t>
              </a:r>
            </a:p>
          </p:txBody>
        </p:sp>
        <p:sp>
          <p:nvSpPr>
            <p:cNvPr id="21" name="TextBox 24"/>
            <p:cNvSpPr txBox="1">
              <a:spLocks noChangeArrowheads="1"/>
            </p:cNvSpPr>
            <p:nvPr/>
          </p:nvSpPr>
          <p:spPr bwMode="auto">
            <a:xfrm>
              <a:off x="7810617" y="4854721"/>
              <a:ext cx="993720"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Business </a:t>
              </a:r>
            </a:p>
            <a:p>
              <a:pPr algn="ctr" eaLnBrk="1" hangingPunct="1">
                <a:lnSpc>
                  <a:spcPct val="90000"/>
                </a:lnSpc>
                <a:buClr>
                  <a:schemeClr val="accent1"/>
                </a:buClr>
                <a:buSzPct val="80000"/>
                <a:buFont typeface="Wingdings" pitchFamily="2" charset="2"/>
                <a:buNone/>
              </a:pPr>
              <a:r>
                <a:rPr lang="en-US" altLang="en-US" sz="900" b="0" dirty="0"/>
                <a:t>Experience</a:t>
              </a:r>
            </a:p>
          </p:txBody>
        </p:sp>
        <p:sp>
          <p:nvSpPr>
            <p:cNvPr id="22" name="TextBox 21"/>
            <p:cNvSpPr txBox="1"/>
            <p:nvPr/>
          </p:nvSpPr>
          <p:spPr bwMode="auto">
            <a:xfrm>
              <a:off x="6883400" y="3643146"/>
              <a:ext cx="1693863" cy="269329"/>
            </a:xfrm>
            <a:prstGeom prst="rect">
              <a:avLst/>
            </a:prstGeom>
            <a:noFill/>
          </p:spPr>
          <p:txBody>
            <a:bodyPr>
              <a:spAutoFit/>
            </a:bodyPr>
            <a:lstStyle/>
            <a:p>
              <a:pPr algn="ctr">
                <a:buClr>
                  <a:schemeClr val="accent1"/>
                </a:buClr>
                <a:buSzPct val="80000"/>
                <a:buFont typeface="Wingdings" pitchFamily="2" charset="2"/>
                <a:buNone/>
                <a:defRPr/>
              </a:pPr>
              <a:r>
                <a:rPr lang="en-US" sz="1150" b="1" dirty="0">
                  <a:latin typeface="Arial" charset="0"/>
                </a:rPr>
                <a:t>Project Manager</a:t>
              </a:r>
            </a:p>
          </p:txBody>
        </p:sp>
      </p:grpSp>
      <p:grpSp>
        <p:nvGrpSpPr>
          <p:cNvPr id="23" name="Group 66"/>
          <p:cNvGrpSpPr>
            <a:grpSpLocks/>
          </p:cNvGrpSpPr>
          <p:nvPr/>
        </p:nvGrpSpPr>
        <p:grpSpPr bwMode="auto">
          <a:xfrm>
            <a:off x="5143500" y="1212850"/>
            <a:ext cx="3829050" cy="1887538"/>
            <a:chOff x="5153387" y="1212850"/>
            <a:chExt cx="3828688" cy="1887538"/>
          </a:xfrm>
        </p:grpSpPr>
        <p:sp>
          <p:nvSpPr>
            <p:cNvPr id="24" name="Freeform 23"/>
            <p:cNvSpPr/>
            <p:nvPr/>
          </p:nvSpPr>
          <p:spPr bwMode="auto">
            <a:xfrm>
              <a:off x="5153387" y="1225550"/>
              <a:ext cx="1409567" cy="1858963"/>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425388"/>
                <a:gd name="connsiteX1" fmla="*/ 0 w 1524000"/>
                <a:gd name="connsiteY1" fmla="*/ 618564 h 1425388"/>
                <a:gd name="connsiteX2" fmla="*/ 663388 w 1524000"/>
                <a:gd name="connsiteY2" fmla="*/ 1264023 h 1425388"/>
                <a:gd name="connsiteX3" fmla="*/ 1524000 w 1524000"/>
                <a:gd name="connsiteY3" fmla="*/ 1425388 h 1425388"/>
                <a:gd name="connsiteX4" fmla="*/ 1497106 w 1524000"/>
                <a:gd name="connsiteY4" fmla="*/ 0 h 1425388"/>
                <a:gd name="connsiteX0" fmla="*/ 1497106 w 1524000"/>
                <a:gd name="connsiteY0" fmla="*/ 0 h 1801906"/>
                <a:gd name="connsiteX1" fmla="*/ 0 w 1524000"/>
                <a:gd name="connsiteY1" fmla="*/ 995082 h 1801906"/>
                <a:gd name="connsiteX2" fmla="*/ 663388 w 1524000"/>
                <a:gd name="connsiteY2" fmla="*/ 1640541 h 1801906"/>
                <a:gd name="connsiteX3" fmla="*/ 1524000 w 1524000"/>
                <a:gd name="connsiteY3" fmla="*/ 1801906 h 1801906"/>
                <a:gd name="connsiteX4" fmla="*/ 1497106 w 1524000"/>
                <a:gd name="connsiteY4" fmla="*/ 0 h 1801906"/>
                <a:gd name="connsiteX0" fmla="*/ 1497106 w 1524000"/>
                <a:gd name="connsiteY0" fmla="*/ 0 h 1640541"/>
                <a:gd name="connsiteX1" fmla="*/ 0 w 1524000"/>
                <a:gd name="connsiteY1" fmla="*/ 995082 h 1640541"/>
                <a:gd name="connsiteX2" fmla="*/ 663388 w 1524000"/>
                <a:gd name="connsiteY2" fmla="*/ 1640541 h 1640541"/>
                <a:gd name="connsiteX3" fmla="*/ 1524000 w 1524000"/>
                <a:gd name="connsiteY3" fmla="*/ 1488141 h 1640541"/>
                <a:gd name="connsiteX4" fmla="*/ 1497106 w 1524000"/>
                <a:gd name="connsiteY4" fmla="*/ 0 h 1640541"/>
                <a:gd name="connsiteX0" fmla="*/ 1497106 w 1524000"/>
                <a:gd name="connsiteY0" fmla="*/ 0 h 1810871"/>
                <a:gd name="connsiteX1" fmla="*/ 0 w 1524000"/>
                <a:gd name="connsiteY1" fmla="*/ 995082 h 1810871"/>
                <a:gd name="connsiteX2" fmla="*/ 663388 w 1524000"/>
                <a:gd name="connsiteY2" fmla="*/ 1640541 h 1810871"/>
                <a:gd name="connsiteX3" fmla="*/ 1524000 w 1524000"/>
                <a:gd name="connsiteY3" fmla="*/ 1810871 h 1810871"/>
                <a:gd name="connsiteX4" fmla="*/ 1497106 w 1524000"/>
                <a:gd name="connsiteY4" fmla="*/ 0 h 1810871"/>
                <a:gd name="connsiteX0" fmla="*/ 1497106 w 4029696"/>
                <a:gd name="connsiteY0" fmla="*/ 0 h 1640542"/>
                <a:gd name="connsiteX1" fmla="*/ 0 w 4029696"/>
                <a:gd name="connsiteY1" fmla="*/ 995082 h 1640542"/>
                <a:gd name="connsiteX2" fmla="*/ 663388 w 4029696"/>
                <a:gd name="connsiteY2" fmla="*/ 1640541 h 1640542"/>
                <a:gd name="connsiteX3" fmla="*/ 4029696 w 4029696"/>
                <a:gd name="connsiteY3" fmla="*/ 1587646 h 1640542"/>
                <a:gd name="connsiteX4" fmla="*/ 1497106 w 4029696"/>
                <a:gd name="connsiteY4" fmla="*/ 0 h 1640542"/>
                <a:gd name="connsiteX0" fmla="*/ 1497106 w 3795311"/>
                <a:gd name="connsiteY0" fmla="*/ 0 h 1640541"/>
                <a:gd name="connsiteX1" fmla="*/ 0 w 3795311"/>
                <a:gd name="connsiteY1" fmla="*/ 995082 h 1640541"/>
                <a:gd name="connsiteX2" fmla="*/ 663388 w 3795311"/>
                <a:gd name="connsiteY2" fmla="*/ 1640541 h 1640541"/>
                <a:gd name="connsiteX3" fmla="*/ 3795311 w 3795311"/>
                <a:gd name="connsiteY3" fmla="*/ 1442550 h 1640541"/>
                <a:gd name="connsiteX4" fmla="*/ 1497106 w 3795311"/>
                <a:gd name="connsiteY4" fmla="*/ 0 h 1640541"/>
                <a:gd name="connsiteX0" fmla="*/ 1497106 w 4130147"/>
                <a:gd name="connsiteY0" fmla="*/ 0 h 1640541"/>
                <a:gd name="connsiteX1" fmla="*/ 0 w 4130147"/>
                <a:gd name="connsiteY1" fmla="*/ 995082 h 1640541"/>
                <a:gd name="connsiteX2" fmla="*/ 663388 w 4130147"/>
                <a:gd name="connsiteY2" fmla="*/ 1640541 h 1640541"/>
                <a:gd name="connsiteX3" fmla="*/ 4130147 w 4130147"/>
                <a:gd name="connsiteY3" fmla="*/ 1548582 h 1640541"/>
                <a:gd name="connsiteX4" fmla="*/ 1497106 w 4130147"/>
                <a:gd name="connsiteY4" fmla="*/ 0 h 1640541"/>
                <a:gd name="connsiteX0" fmla="*/ 1497106 w 4130147"/>
                <a:gd name="connsiteY0" fmla="*/ 0 h 2148377"/>
                <a:gd name="connsiteX1" fmla="*/ 0 w 4130147"/>
                <a:gd name="connsiteY1" fmla="*/ 1502918 h 2148377"/>
                <a:gd name="connsiteX2" fmla="*/ 663388 w 4130147"/>
                <a:gd name="connsiteY2" fmla="*/ 2148377 h 2148377"/>
                <a:gd name="connsiteX3" fmla="*/ 4130147 w 4130147"/>
                <a:gd name="connsiteY3" fmla="*/ 2056418 h 2148377"/>
                <a:gd name="connsiteX4" fmla="*/ 1497106 w 4130147"/>
                <a:gd name="connsiteY4" fmla="*/ 0 h 2148377"/>
                <a:gd name="connsiteX0" fmla="*/ 1497106 w 4130147"/>
                <a:gd name="connsiteY0" fmla="*/ 0 h 2008971"/>
                <a:gd name="connsiteX1" fmla="*/ 0 w 4130147"/>
                <a:gd name="connsiteY1" fmla="*/ 1363512 h 2008971"/>
                <a:gd name="connsiteX2" fmla="*/ 663388 w 4130147"/>
                <a:gd name="connsiteY2" fmla="*/ 2008971 h 2008971"/>
                <a:gd name="connsiteX3" fmla="*/ 4130147 w 4130147"/>
                <a:gd name="connsiteY3" fmla="*/ 1917012 h 2008971"/>
                <a:gd name="connsiteX4" fmla="*/ 1497106 w 4130147"/>
                <a:gd name="connsiteY4" fmla="*/ 0 h 2008971"/>
                <a:gd name="connsiteX0" fmla="*/ 1497106 w 1581009"/>
                <a:gd name="connsiteY0" fmla="*/ 0 h 2056418"/>
                <a:gd name="connsiteX1" fmla="*/ 0 w 1581009"/>
                <a:gd name="connsiteY1" fmla="*/ 1363512 h 2056418"/>
                <a:gd name="connsiteX2" fmla="*/ 663388 w 1581009"/>
                <a:gd name="connsiteY2" fmla="*/ 2008971 h 2056418"/>
                <a:gd name="connsiteX3" fmla="*/ 1581009 w 1581009"/>
                <a:gd name="connsiteY3" fmla="*/ 2056418 h 2056418"/>
                <a:gd name="connsiteX4" fmla="*/ 1497106 w 1581009"/>
                <a:gd name="connsiteY4" fmla="*/ 0 h 2056418"/>
                <a:gd name="connsiteX0" fmla="*/ 1955154 w 1955154"/>
                <a:gd name="connsiteY0" fmla="*/ 0 h 1907055"/>
                <a:gd name="connsiteX1" fmla="*/ 0 w 1955154"/>
                <a:gd name="connsiteY1" fmla="*/ 1214149 h 1907055"/>
                <a:gd name="connsiteX2" fmla="*/ 663388 w 1955154"/>
                <a:gd name="connsiteY2" fmla="*/ 1859608 h 1907055"/>
                <a:gd name="connsiteX3" fmla="*/ 1581009 w 1955154"/>
                <a:gd name="connsiteY3" fmla="*/ 1907055 h 1907055"/>
                <a:gd name="connsiteX4" fmla="*/ 1955154 w 1955154"/>
                <a:gd name="connsiteY4" fmla="*/ 0 h 1907055"/>
                <a:gd name="connsiteX0" fmla="*/ 1586724 w 1586724"/>
                <a:gd name="connsiteY0" fmla="*/ 0 h 2056418"/>
                <a:gd name="connsiteX1" fmla="*/ 0 w 1586724"/>
                <a:gd name="connsiteY1" fmla="*/ 1363512 h 2056418"/>
                <a:gd name="connsiteX2" fmla="*/ 663388 w 1586724"/>
                <a:gd name="connsiteY2" fmla="*/ 2008971 h 2056418"/>
                <a:gd name="connsiteX3" fmla="*/ 1581009 w 1586724"/>
                <a:gd name="connsiteY3" fmla="*/ 2056418 h 2056418"/>
                <a:gd name="connsiteX4" fmla="*/ 1586724 w 1586724"/>
                <a:gd name="connsiteY4" fmla="*/ 0 h 2056418"/>
                <a:gd name="connsiteX0" fmla="*/ 1586724 w 1586724"/>
                <a:gd name="connsiteY0" fmla="*/ 0 h 1777606"/>
                <a:gd name="connsiteX1" fmla="*/ 0 w 1586724"/>
                <a:gd name="connsiteY1" fmla="*/ 1084700 h 1777606"/>
                <a:gd name="connsiteX2" fmla="*/ 663388 w 1586724"/>
                <a:gd name="connsiteY2" fmla="*/ 1730159 h 1777606"/>
                <a:gd name="connsiteX3" fmla="*/ 1581009 w 1586724"/>
                <a:gd name="connsiteY3" fmla="*/ 1777606 h 1777606"/>
                <a:gd name="connsiteX4" fmla="*/ 1586724 w 1586724"/>
                <a:gd name="connsiteY4" fmla="*/ 0 h 1777606"/>
                <a:gd name="connsiteX0" fmla="*/ 1517021 w 1581009"/>
                <a:gd name="connsiteY0" fmla="*/ 0 h 2066376"/>
                <a:gd name="connsiteX1" fmla="*/ 0 w 1581009"/>
                <a:gd name="connsiteY1" fmla="*/ 1373470 h 2066376"/>
                <a:gd name="connsiteX2" fmla="*/ 663388 w 1581009"/>
                <a:gd name="connsiteY2" fmla="*/ 2018929 h 2066376"/>
                <a:gd name="connsiteX3" fmla="*/ 1581009 w 1581009"/>
                <a:gd name="connsiteY3" fmla="*/ 2066376 h 2066376"/>
                <a:gd name="connsiteX4" fmla="*/ 1517021 w 1581009"/>
                <a:gd name="connsiteY4"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63470 w 1727458"/>
                <a:gd name="connsiteY0" fmla="*/ 0 h 2066376"/>
                <a:gd name="connsiteX1" fmla="*/ 146449 w 1727458"/>
                <a:gd name="connsiteY1" fmla="*/ 1373470 h 2066376"/>
                <a:gd name="connsiteX2" fmla="*/ 594908 w 1727458"/>
                <a:gd name="connsiteY2" fmla="*/ 1472705 h 2066376"/>
                <a:gd name="connsiteX3" fmla="*/ 809837 w 1727458"/>
                <a:gd name="connsiteY3" fmla="*/ 2018929 h 2066376"/>
                <a:gd name="connsiteX4" fmla="*/ 1727458 w 1727458"/>
                <a:gd name="connsiteY4" fmla="*/ 2066376 h 2066376"/>
                <a:gd name="connsiteX5" fmla="*/ 1663470 w 1727458"/>
                <a:gd name="connsiteY5" fmla="*/ 0 h 2066376"/>
                <a:gd name="connsiteX0" fmla="*/ 1680223 w 1744211"/>
                <a:gd name="connsiteY0" fmla="*/ 0 h 2066376"/>
                <a:gd name="connsiteX1" fmla="*/ 146449 w 1744211"/>
                <a:gd name="connsiteY1" fmla="*/ 1462825 h 2066376"/>
                <a:gd name="connsiteX2" fmla="*/ 611661 w 1744211"/>
                <a:gd name="connsiteY2" fmla="*/ 1472705 h 2066376"/>
                <a:gd name="connsiteX3" fmla="*/ 826590 w 1744211"/>
                <a:gd name="connsiteY3" fmla="*/ 2018929 h 2066376"/>
                <a:gd name="connsiteX4" fmla="*/ 1744211 w 1744211"/>
                <a:gd name="connsiteY4" fmla="*/ 2066376 h 2066376"/>
                <a:gd name="connsiteX5" fmla="*/ 1680223 w 1744211"/>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680141 w 1597762"/>
                <a:gd name="connsiteY3" fmla="*/ 2018929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65212 w 1597762"/>
                <a:gd name="connsiteY2" fmla="*/ 1472705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598226 w 1597762"/>
                <a:gd name="connsiteY2" fmla="*/ 1353326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33774 w 1597762"/>
                <a:gd name="connsiteY0" fmla="*/ 0 h 2066376"/>
                <a:gd name="connsiteX1" fmla="*/ 0 w 1597762"/>
                <a:gd name="connsiteY1" fmla="*/ 1462825 h 2066376"/>
                <a:gd name="connsiteX2" fmla="*/ 478854 w 1597762"/>
                <a:gd name="connsiteY2" fmla="*/ 1482937 h 2066376"/>
                <a:gd name="connsiteX3" fmla="*/ 585206 w 1597762"/>
                <a:gd name="connsiteY3" fmla="*/ 2018930 h 2066376"/>
                <a:gd name="connsiteX4" fmla="*/ 1597762 w 1597762"/>
                <a:gd name="connsiteY4" fmla="*/ 2066376 h 2066376"/>
                <a:gd name="connsiteX5" fmla="*/ 1533774 w 1597762"/>
                <a:gd name="connsiteY5" fmla="*/ 0 h 2066376"/>
                <a:gd name="connsiteX0" fmla="*/ 1506490 w 1570478"/>
                <a:gd name="connsiteY0" fmla="*/ 0 h 2066376"/>
                <a:gd name="connsiteX1" fmla="*/ 0 w 1570478"/>
                <a:gd name="connsiteY1" fmla="*/ 1159263 h 2066376"/>
                <a:gd name="connsiteX2" fmla="*/ 451570 w 1570478"/>
                <a:gd name="connsiteY2" fmla="*/ 1482937 h 2066376"/>
                <a:gd name="connsiteX3" fmla="*/ 557922 w 1570478"/>
                <a:gd name="connsiteY3" fmla="*/ 2018930 h 2066376"/>
                <a:gd name="connsiteX4" fmla="*/ 1570478 w 1570478"/>
                <a:gd name="connsiteY4" fmla="*/ 2066376 h 2066376"/>
                <a:gd name="connsiteX5" fmla="*/ 1506490 w 1570478"/>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54511 w 1567067"/>
                <a:gd name="connsiteY3" fmla="*/ 2018930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776201 w 1567067"/>
                <a:gd name="connsiteY3" fmla="*/ 2018931 h 2066376"/>
                <a:gd name="connsiteX4" fmla="*/ 1567067 w 1567067"/>
                <a:gd name="connsiteY4" fmla="*/ 2066376 h 2066376"/>
                <a:gd name="connsiteX5" fmla="*/ 1503079 w 1567067"/>
                <a:gd name="connsiteY5" fmla="*/ 0 h 2066376"/>
                <a:gd name="connsiteX0" fmla="*/ 1503079 w 1567067"/>
                <a:gd name="connsiteY0" fmla="*/ 0 h 2066376"/>
                <a:gd name="connsiteX1" fmla="*/ 0 w 1567067"/>
                <a:gd name="connsiteY1" fmla="*/ 1469647 h 2066376"/>
                <a:gd name="connsiteX2" fmla="*/ 448159 w 1567067"/>
                <a:gd name="connsiteY2" fmla="*/ 1482937 h 2066376"/>
                <a:gd name="connsiteX3" fmla="*/ 540869 w 1567067"/>
                <a:gd name="connsiteY3" fmla="*/ 2018932 h 2066376"/>
                <a:gd name="connsiteX4" fmla="*/ 1567067 w 1567067"/>
                <a:gd name="connsiteY4" fmla="*/ 2066376 h 2066376"/>
                <a:gd name="connsiteX5" fmla="*/ 1503079 w 1567067"/>
                <a:gd name="connsiteY5" fmla="*/ 0 h 206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7067" h="2066376">
                  <a:moveTo>
                    <a:pt x="1503079" y="0"/>
                  </a:moveTo>
                  <a:lnTo>
                    <a:pt x="0" y="1469647"/>
                  </a:lnTo>
                  <a:cubicBezTo>
                    <a:pt x="9915" y="1469368"/>
                    <a:pt x="426308" y="1468429"/>
                    <a:pt x="448159" y="1482937"/>
                  </a:cubicBezTo>
                  <a:cubicBezTo>
                    <a:pt x="456407" y="1505243"/>
                    <a:pt x="534535" y="1998173"/>
                    <a:pt x="540869" y="2018932"/>
                  </a:cubicBezTo>
                  <a:lnTo>
                    <a:pt x="1567067" y="2066376"/>
                  </a:lnTo>
                  <a:lnTo>
                    <a:pt x="1503079"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25"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6317" y="1212850"/>
              <a:ext cx="2505758"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p:nvPr/>
          </p:nvSpPr>
          <p:spPr bwMode="auto">
            <a:xfrm>
              <a:off x="6515986" y="1270000"/>
              <a:ext cx="2460697" cy="269304"/>
            </a:xfrm>
            <a:prstGeom prst="rect">
              <a:avLst/>
            </a:prstGeom>
            <a:noFill/>
          </p:spPr>
          <p:txBody>
            <a:bodyPr wrap="none">
              <a:spAutoFit/>
            </a:bodyPr>
            <a:lstStyle/>
            <a:p>
              <a:pPr algn="ctr">
                <a:buClr>
                  <a:schemeClr val="accent1"/>
                </a:buClr>
                <a:buSzPct val="80000"/>
                <a:buFont typeface="Wingdings" pitchFamily="2" charset="2"/>
                <a:buNone/>
                <a:defRPr/>
              </a:pPr>
              <a:r>
                <a:rPr lang="en-US" sz="1150" b="1" dirty="0">
                  <a:latin typeface="Arial" charset="0"/>
                </a:rPr>
                <a:t>Evaluating Proposals &amp; Vendors</a:t>
              </a:r>
            </a:p>
          </p:txBody>
        </p:sp>
        <p:sp>
          <p:nvSpPr>
            <p:cNvPr id="27" name="TextBox 16"/>
            <p:cNvSpPr txBox="1">
              <a:spLocks noChangeArrowheads="1"/>
            </p:cNvSpPr>
            <p:nvPr/>
          </p:nvSpPr>
          <p:spPr bwMode="auto">
            <a:xfrm>
              <a:off x="6563034" y="1777703"/>
              <a:ext cx="1172005"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Previous Solutions </a:t>
              </a:r>
            </a:p>
            <a:p>
              <a:pPr algn="ctr" eaLnBrk="1" hangingPunct="1">
                <a:lnSpc>
                  <a:spcPct val="90000"/>
                </a:lnSpc>
                <a:buClr>
                  <a:schemeClr val="accent1"/>
                </a:buClr>
                <a:buSzPct val="80000"/>
                <a:buFont typeface="Wingdings" pitchFamily="2" charset="2"/>
                <a:buNone/>
              </a:pPr>
              <a:r>
                <a:rPr lang="en-US" altLang="en-US" sz="900" b="0" dirty="0"/>
                <a:t>Implemented</a:t>
              </a:r>
            </a:p>
          </p:txBody>
        </p:sp>
        <p:sp>
          <p:nvSpPr>
            <p:cNvPr id="28" name="TextBox 17"/>
            <p:cNvSpPr txBox="1">
              <a:spLocks noChangeArrowheads="1"/>
            </p:cNvSpPr>
            <p:nvPr/>
          </p:nvSpPr>
          <p:spPr bwMode="auto">
            <a:xfrm>
              <a:off x="7873479" y="1777703"/>
              <a:ext cx="86655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Business Case </a:t>
              </a:r>
            </a:p>
          </p:txBody>
        </p:sp>
        <p:sp>
          <p:nvSpPr>
            <p:cNvPr id="29" name="TextBox 18"/>
            <p:cNvSpPr txBox="1">
              <a:spLocks noChangeArrowheads="1"/>
            </p:cNvSpPr>
            <p:nvPr/>
          </p:nvSpPr>
          <p:spPr bwMode="auto">
            <a:xfrm>
              <a:off x="6687181" y="2209480"/>
              <a:ext cx="923701"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Demo w/Client Data</a:t>
              </a:r>
            </a:p>
          </p:txBody>
        </p:sp>
        <p:sp>
          <p:nvSpPr>
            <p:cNvPr id="30" name="TextBox 19"/>
            <p:cNvSpPr txBox="1">
              <a:spLocks noChangeArrowheads="1"/>
            </p:cNvSpPr>
            <p:nvPr/>
          </p:nvSpPr>
          <p:spPr bwMode="auto">
            <a:xfrm>
              <a:off x="7809981" y="2209480"/>
              <a:ext cx="993551"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Client Documentation</a:t>
              </a:r>
            </a:p>
          </p:txBody>
        </p:sp>
        <p:sp>
          <p:nvSpPr>
            <p:cNvPr id="31" name="TextBox 20"/>
            <p:cNvSpPr txBox="1">
              <a:spLocks noChangeArrowheads="1"/>
            </p:cNvSpPr>
            <p:nvPr/>
          </p:nvSpPr>
          <p:spPr bwMode="auto">
            <a:xfrm>
              <a:off x="7134283" y="2678618"/>
              <a:ext cx="1209445"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References</a:t>
              </a:r>
            </a:p>
          </p:txBody>
        </p:sp>
      </p:grpSp>
      <p:grpSp>
        <p:nvGrpSpPr>
          <p:cNvPr id="32" name="Group 75"/>
          <p:cNvGrpSpPr>
            <a:grpSpLocks/>
          </p:cNvGrpSpPr>
          <p:nvPr/>
        </p:nvGrpSpPr>
        <p:grpSpPr bwMode="auto">
          <a:xfrm>
            <a:off x="195344" y="3116263"/>
            <a:ext cx="3965494" cy="2351087"/>
            <a:chOff x="195344" y="3116048"/>
            <a:chExt cx="3965886" cy="2351302"/>
          </a:xfrm>
        </p:grpSpPr>
        <p:sp>
          <p:nvSpPr>
            <p:cNvPr id="33" name="Freeform 32"/>
            <p:cNvSpPr/>
            <p:nvPr/>
          </p:nvSpPr>
          <p:spPr bwMode="auto">
            <a:xfrm flipH="1" flipV="1">
              <a:off x="242894" y="3116048"/>
              <a:ext cx="3918336" cy="2322724"/>
            </a:xfrm>
            <a:custGeom>
              <a:avLst/>
              <a:gdLst>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1524000"/>
                <a:gd name="connsiteY0" fmla="*/ 0 h 1739153"/>
                <a:gd name="connsiteX1" fmla="*/ 0 w 1524000"/>
                <a:gd name="connsiteY1" fmla="*/ 932329 h 1739153"/>
                <a:gd name="connsiteX2" fmla="*/ 663388 w 1524000"/>
                <a:gd name="connsiteY2" fmla="*/ 1577788 h 1739153"/>
                <a:gd name="connsiteX3" fmla="*/ 1524000 w 1524000"/>
                <a:gd name="connsiteY3" fmla="*/ 1739153 h 1739153"/>
                <a:gd name="connsiteX4" fmla="*/ 1497106 w 1524000"/>
                <a:gd name="connsiteY4" fmla="*/ 0 h 1739153"/>
                <a:gd name="connsiteX0" fmla="*/ 1497106 w 3900435"/>
                <a:gd name="connsiteY0" fmla="*/ 0 h 1577788"/>
                <a:gd name="connsiteX1" fmla="*/ 0 w 3900435"/>
                <a:gd name="connsiteY1" fmla="*/ 932329 h 1577788"/>
                <a:gd name="connsiteX2" fmla="*/ 663388 w 3900435"/>
                <a:gd name="connsiteY2" fmla="*/ 1577788 h 1577788"/>
                <a:gd name="connsiteX3" fmla="*/ 3900435 w 3900435"/>
                <a:gd name="connsiteY3" fmla="*/ 869970 h 1577788"/>
                <a:gd name="connsiteX4" fmla="*/ 1497106 w 3900435"/>
                <a:gd name="connsiteY4" fmla="*/ 0 h 1577788"/>
                <a:gd name="connsiteX0" fmla="*/ 1497106 w 3900435"/>
                <a:gd name="connsiteY0" fmla="*/ 0 h 2431898"/>
                <a:gd name="connsiteX1" fmla="*/ 0 w 3900435"/>
                <a:gd name="connsiteY1" fmla="*/ 1786439 h 2431898"/>
                <a:gd name="connsiteX2" fmla="*/ 663388 w 3900435"/>
                <a:gd name="connsiteY2" fmla="*/ 2431898 h 2431898"/>
                <a:gd name="connsiteX3" fmla="*/ 3900435 w 3900435"/>
                <a:gd name="connsiteY3" fmla="*/ 1724080 h 2431898"/>
                <a:gd name="connsiteX4" fmla="*/ 1497106 w 3900435"/>
                <a:gd name="connsiteY4" fmla="*/ 0 h 2431898"/>
                <a:gd name="connsiteX0" fmla="*/ 1497106 w 3900435"/>
                <a:gd name="connsiteY0" fmla="*/ 0 h 2566369"/>
                <a:gd name="connsiteX1" fmla="*/ 0 w 3900435"/>
                <a:gd name="connsiteY1" fmla="*/ 1920910 h 2566369"/>
                <a:gd name="connsiteX2" fmla="*/ 663388 w 3900435"/>
                <a:gd name="connsiteY2" fmla="*/ 2566369 h 2566369"/>
                <a:gd name="connsiteX3" fmla="*/ 3900435 w 3900435"/>
                <a:gd name="connsiteY3" fmla="*/ 1858551 h 2566369"/>
                <a:gd name="connsiteX4" fmla="*/ 1497106 w 3900435"/>
                <a:gd name="connsiteY4" fmla="*/ 0 h 2566369"/>
                <a:gd name="connsiteX0" fmla="*/ 1497106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497106 w 4179465"/>
                <a:gd name="connsiteY4" fmla="*/ 0 h 2566369"/>
                <a:gd name="connsiteX0" fmla="*/ 1664525 w 4179465"/>
                <a:gd name="connsiteY0" fmla="*/ 0 h 2158984"/>
                <a:gd name="connsiteX1" fmla="*/ 0 w 4179465"/>
                <a:gd name="connsiteY1" fmla="*/ 1513525 h 2158984"/>
                <a:gd name="connsiteX2" fmla="*/ 663388 w 4179465"/>
                <a:gd name="connsiteY2" fmla="*/ 2158984 h 2158984"/>
                <a:gd name="connsiteX3" fmla="*/ 4179465 w 4179465"/>
                <a:gd name="connsiteY3" fmla="*/ 1624164 h 2158984"/>
                <a:gd name="connsiteX4" fmla="*/ 1664525 w 4179465"/>
                <a:gd name="connsiteY4" fmla="*/ 0 h 2158984"/>
                <a:gd name="connsiteX0" fmla="*/ 1513849 w 4179465"/>
                <a:gd name="connsiteY0" fmla="*/ 0 h 2566369"/>
                <a:gd name="connsiteX1" fmla="*/ 0 w 4179465"/>
                <a:gd name="connsiteY1" fmla="*/ 1920910 h 2566369"/>
                <a:gd name="connsiteX2" fmla="*/ 663388 w 4179465"/>
                <a:gd name="connsiteY2" fmla="*/ 2566369 h 2566369"/>
                <a:gd name="connsiteX3" fmla="*/ 4179465 w 4179465"/>
                <a:gd name="connsiteY3" fmla="*/ 2031549 h 2566369"/>
                <a:gd name="connsiteX4" fmla="*/ 1513849 w 4179465"/>
                <a:gd name="connsiteY4" fmla="*/ 0 h 2566369"/>
                <a:gd name="connsiteX0" fmla="*/ 1802618 w 4179465"/>
                <a:gd name="connsiteY0" fmla="*/ 0 h 2257684"/>
                <a:gd name="connsiteX1" fmla="*/ 0 w 4179465"/>
                <a:gd name="connsiteY1" fmla="*/ 1612225 h 2257684"/>
                <a:gd name="connsiteX2" fmla="*/ 663388 w 4179465"/>
                <a:gd name="connsiteY2" fmla="*/ 2257684 h 2257684"/>
                <a:gd name="connsiteX3" fmla="*/ 4179465 w 4179465"/>
                <a:gd name="connsiteY3" fmla="*/ 1722864 h 2257684"/>
                <a:gd name="connsiteX4" fmla="*/ 1802618 w 4179465"/>
                <a:gd name="connsiteY4" fmla="*/ 0 h 2257684"/>
                <a:gd name="connsiteX0" fmla="*/ 1593510 w 4179465"/>
                <a:gd name="connsiteY0" fmla="*/ 0 h 2606199"/>
                <a:gd name="connsiteX1" fmla="*/ 0 w 4179465"/>
                <a:gd name="connsiteY1" fmla="*/ 1960740 h 2606199"/>
                <a:gd name="connsiteX2" fmla="*/ 663388 w 4179465"/>
                <a:gd name="connsiteY2" fmla="*/ 2606199 h 2606199"/>
                <a:gd name="connsiteX3" fmla="*/ 4179465 w 4179465"/>
                <a:gd name="connsiteY3" fmla="*/ 2071379 h 2606199"/>
                <a:gd name="connsiteX4" fmla="*/ 1593510 w 4179465"/>
                <a:gd name="connsiteY4" fmla="*/ 0 h 2606199"/>
                <a:gd name="connsiteX0" fmla="*/ 1593510 w 3940483"/>
                <a:gd name="connsiteY0" fmla="*/ 0 h 2606199"/>
                <a:gd name="connsiteX1" fmla="*/ 0 w 3940483"/>
                <a:gd name="connsiteY1" fmla="*/ 1960740 h 2606199"/>
                <a:gd name="connsiteX2" fmla="*/ 663388 w 3940483"/>
                <a:gd name="connsiteY2" fmla="*/ 2606199 h 2606199"/>
                <a:gd name="connsiteX3" fmla="*/ 3940483 w 3940483"/>
                <a:gd name="connsiteY3" fmla="*/ 1822441 h 2606199"/>
                <a:gd name="connsiteX4" fmla="*/ 1593510 w 3940483"/>
                <a:gd name="connsiteY4" fmla="*/ 0 h 2606199"/>
                <a:gd name="connsiteX0" fmla="*/ 1593510 w 4249168"/>
                <a:gd name="connsiteY0" fmla="*/ 0 h 2606199"/>
                <a:gd name="connsiteX1" fmla="*/ 0 w 4249168"/>
                <a:gd name="connsiteY1" fmla="*/ 1960740 h 2606199"/>
                <a:gd name="connsiteX2" fmla="*/ 663388 w 4249168"/>
                <a:gd name="connsiteY2" fmla="*/ 2606199 h 2606199"/>
                <a:gd name="connsiteX3" fmla="*/ 4249168 w 4249168"/>
                <a:gd name="connsiteY3" fmla="*/ 2081337 h 2606199"/>
                <a:gd name="connsiteX4" fmla="*/ 1593510 w 4249168"/>
                <a:gd name="connsiteY4" fmla="*/ 0 h 2606199"/>
                <a:gd name="connsiteX0" fmla="*/ 1732916 w 4249168"/>
                <a:gd name="connsiteY0" fmla="*/ 0 h 2337345"/>
                <a:gd name="connsiteX1" fmla="*/ 0 w 4249168"/>
                <a:gd name="connsiteY1" fmla="*/ 1691886 h 2337345"/>
                <a:gd name="connsiteX2" fmla="*/ 663388 w 4249168"/>
                <a:gd name="connsiteY2" fmla="*/ 2337345 h 2337345"/>
                <a:gd name="connsiteX3" fmla="*/ 4249168 w 4249168"/>
                <a:gd name="connsiteY3" fmla="*/ 1812483 h 2337345"/>
                <a:gd name="connsiteX4" fmla="*/ 1732916 w 4249168"/>
                <a:gd name="connsiteY4" fmla="*/ 0 h 2337345"/>
                <a:gd name="connsiteX0" fmla="*/ 1563637 w 4249168"/>
                <a:gd name="connsiteY0" fmla="*/ 0 h 2586285"/>
                <a:gd name="connsiteX1" fmla="*/ 0 w 4249168"/>
                <a:gd name="connsiteY1" fmla="*/ 1940826 h 2586285"/>
                <a:gd name="connsiteX2" fmla="*/ 663388 w 4249168"/>
                <a:gd name="connsiteY2" fmla="*/ 2586285 h 2586285"/>
                <a:gd name="connsiteX3" fmla="*/ 4249168 w 4249168"/>
                <a:gd name="connsiteY3" fmla="*/ 2061423 h 2586285"/>
                <a:gd name="connsiteX4" fmla="*/ 1563637 w 4249168"/>
                <a:gd name="connsiteY4" fmla="*/ 0 h 2586285"/>
                <a:gd name="connsiteX0" fmla="*/ 1708826 w 4394357"/>
                <a:gd name="connsiteY0" fmla="*/ 0 h 2600787"/>
                <a:gd name="connsiteX1" fmla="*/ 145189 w 4394357"/>
                <a:gd name="connsiteY1" fmla="*/ 1940826 h 2600787"/>
                <a:gd name="connsiteX2" fmla="*/ 963783 w 4394357"/>
                <a:gd name="connsiteY2" fmla="*/ 2093919 h 2600787"/>
                <a:gd name="connsiteX3" fmla="*/ 808577 w 4394357"/>
                <a:gd name="connsiteY3" fmla="*/ 2586285 h 2600787"/>
                <a:gd name="connsiteX4" fmla="*/ 4394357 w 4394357"/>
                <a:gd name="connsiteY4" fmla="*/ 2061423 h 2600787"/>
                <a:gd name="connsiteX5" fmla="*/ 1708826 w 4394357"/>
                <a:gd name="connsiteY5" fmla="*/ 0 h 2600787"/>
                <a:gd name="connsiteX0" fmla="*/ 1708826 w 4394357"/>
                <a:gd name="connsiteY0" fmla="*/ 0 h 2600788"/>
                <a:gd name="connsiteX1" fmla="*/ 145189 w 4394357"/>
                <a:gd name="connsiteY1" fmla="*/ 1940826 h 2600788"/>
                <a:gd name="connsiteX2" fmla="*/ 813832 w 4394357"/>
                <a:gd name="connsiteY2" fmla="*/ 2162072 h 2600788"/>
                <a:gd name="connsiteX3" fmla="*/ 808577 w 4394357"/>
                <a:gd name="connsiteY3" fmla="*/ 2586285 h 2600788"/>
                <a:gd name="connsiteX4" fmla="*/ 4394357 w 4394357"/>
                <a:gd name="connsiteY4" fmla="*/ 2061423 h 2600788"/>
                <a:gd name="connsiteX5" fmla="*/ 1708826 w 4394357"/>
                <a:gd name="connsiteY5" fmla="*/ 0 h 2600788"/>
                <a:gd name="connsiteX0" fmla="*/ 1708826 w 4394357"/>
                <a:gd name="connsiteY0" fmla="*/ 0 h 2587158"/>
                <a:gd name="connsiteX1" fmla="*/ 145189 w 4394357"/>
                <a:gd name="connsiteY1" fmla="*/ 1940826 h 2587158"/>
                <a:gd name="connsiteX2" fmla="*/ 813832 w 4394357"/>
                <a:gd name="connsiteY2" fmla="*/ 2162072 h 2587158"/>
                <a:gd name="connsiteX3" fmla="*/ 992607 w 4394357"/>
                <a:gd name="connsiteY3" fmla="*/ 2572655 h 2587158"/>
                <a:gd name="connsiteX4" fmla="*/ 4394357 w 4394357"/>
                <a:gd name="connsiteY4" fmla="*/ 2061423 h 2587158"/>
                <a:gd name="connsiteX5" fmla="*/ 1708826 w 4394357"/>
                <a:gd name="connsiteY5" fmla="*/ 0 h 2587158"/>
                <a:gd name="connsiteX0" fmla="*/ 1708826 w 4394357"/>
                <a:gd name="connsiteY0" fmla="*/ 0 h 2593974"/>
                <a:gd name="connsiteX1" fmla="*/ 145189 w 4394357"/>
                <a:gd name="connsiteY1" fmla="*/ 1940826 h 2593974"/>
                <a:gd name="connsiteX2" fmla="*/ 813832 w 4394357"/>
                <a:gd name="connsiteY2" fmla="*/ 2162072 h 2593974"/>
                <a:gd name="connsiteX3" fmla="*/ 764274 w 4394357"/>
                <a:gd name="connsiteY3" fmla="*/ 2579471 h 2593974"/>
                <a:gd name="connsiteX4" fmla="*/ 4394357 w 4394357"/>
                <a:gd name="connsiteY4" fmla="*/ 2061423 h 2593974"/>
                <a:gd name="connsiteX5" fmla="*/ 1708826 w 4394357"/>
                <a:gd name="connsiteY5" fmla="*/ 0 h 2593974"/>
                <a:gd name="connsiteX0" fmla="*/ 1708826 w 4394357"/>
                <a:gd name="connsiteY0" fmla="*/ 0 h 2579472"/>
                <a:gd name="connsiteX1" fmla="*/ 145189 w 4394357"/>
                <a:gd name="connsiteY1" fmla="*/ 1940826 h 2579472"/>
                <a:gd name="connsiteX2" fmla="*/ 813832 w 4394357"/>
                <a:gd name="connsiteY2" fmla="*/ 2162072 h 2579472"/>
                <a:gd name="connsiteX3" fmla="*/ 764274 w 4394357"/>
                <a:gd name="connsiteY3" fmla="*/ 2579471 h 2579472"/>
                <a:gd name="connsiteX4" fmla="*/ 4394357 w 4394357"/>
                <a:gd name="connsiteY4" fmla="*/ 2061423 h 2579472"/>
                <a:gd name="connsiteX5" fmla="*/ 1708826 w 4394357"/>
                <a:gd name="connsiteY5" fmla="*/ 0 h 2579472"/>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708826 w 4394357"/>
                <a:gd name="connsiteY0" fmla="*/ 0 h 2579471"/>
                <a:gd name="connsiteX1" fmla="*/ 145189 w 4394357"/>
                <a:gd name="connsiteY1" fmla="*/ 1940826 h 2579471"/>
                <a:gd name="connsiteX2" fmla="*/ 813832 w 4394357"/>
                <a:gd name="connsiteY2" fmla="*/ 2162072 h 2579471"/>
                <a:gd name="connsiteX3" fmla="*/ 764274 w 4394357"/>
                <a:gd name="connsiteY3" fmla="*/ 2579471 h 2579471"/>
                <a:gd name="connsiteX4" fmla="*/ 4394357 w 4394357"/>
                <a:gd name="connsiteY4" fmla="*/ 2061423 h 2579471"/>
                <a:gd name="connsiteX5" fmla="*/ 1708826 w 4394357"/>
                <a:gd name="connsiteY5" fmla="*/ 0 h 2579471"/>
                <a:gd name="connsiteX0" fmla="*/ 1811064 w 4496595"/>
                <a:gd name="connsiteY0" fmla="*/ 0 h 2579471"/>
                <a:gd name="connsiteX1" fmla="*/ 145189 w 4496595"/>
                <a:gd name="connsiteY1" fmla="*/ 2138468 h 2579471"/>
                <a:gd name="connsiteX2" fmla="*/ 916070 w 4496595"/>
                <a:gd name="connsiteY2" fmla="*/ 2162072 h 2579471"/>
                <a:gd name="connsiteX3" fmla="*/ 866512 w 4496595"/>
                <a:gd name="connsiteY3" fmla="*/ 2579471 h 2579471"/>
                <a:gd name="connsiteX4" fmla="*/ 4496595 w 4496595"/>
                <a:gd name="connsiteY4" fmla="*/ 2061423 h 2579471"/>
                <a:gd name="connsiteX5" fmla="*/ 1811064 w 4496595"/>
                <a:gd name="connsiteY5" fmla="*/ 0 h 2579471"/>
                <a:gd name="connsiteX0" fmla="*/ 1665875 w 4351406"/>
                <a:gd name="connsiteY0" fmla="*/ 0 h 2579471"/>
                <a:gd name="connsiteX1" fmla="*/ 0 w 4351406"/>
                <a:gd name="connsiteY1" fmla="*/ 2138468 h 2579471"/>
                <a:gd name="connsiteX2" fmla="*/ 770881 w 4351406"/>
                <a:gd name="connsiteY2" fmla="*/ 2162072 h 2579471"/>
                <a:gd name="connsiteX3" fmla="*/ 721323 w 4351406"/>
                <a:gd name="connsiteY3" fmla="*/ 2579471 h 2579471"/>
                <a:gd name="connsiteX4" fmla="*/ 4351406 w 4351406"/>
                <a:gd name="connsiteY4" fmla="*/ 2061423 h 2579471"/>
                <a:gd name="connsiteX5" fmla="*/ 1665875 w 4351406"/>
                <a:gd name="connsiteY5"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827536 w 4513067"/>
                <a:gd name="connsiteY0" fmla="*/ 0 h 2579471"/>
                <a:gd name="connsiteX1" fmla="*/ 161661 w 4513067"/>
                <a:gd name="connsiteY1" fmla="*/ 2138468 h 2579471"/>
                <a:gd name="connsiteX2" fmla="*/ 898464 w 4513067"/>
                <a:gd name="connsiteY2" fmla="*/ 2127994 h 2579471"/>
                <a:gd name="connsiteX3" fmla="*/ 932542 w 4513067"/>
                <a:gd name="connsiteY3" fmla="*/ 2162072 h 2579471"/>
                <a:gd name="connsiteX4" fmla="*/ 882984 w 4513067"/>
                <a:gd name="connsiteY4" fmla="*/ 2579471 h 2579471"/>
                <a:gd name="connsiteX5" fmla="*/ 4513067 w 4513067"/>
                <a:gd name="connsiteY5" fmla="*/ 2061423 h 2579471"/>
                <a:gd name="connsiteX6" fmla="*/ 1827536 w 4513067"/>
                <a:gd name="connsiteY6" fmla="*/ 0 h 2579471"/>
                <a:gd name="connsiteX0" fmla="*/ 1665875 w 4351406"/>
                <a:gd name="connsiteY0" fmla="*/ 0 h 2579471"/>
                <a:gd name="connsiteX1" fmla="*/ 0 w 4351406"/>
                <a:gd name="connsiteY1" fmla="*/ 2138468 h 2579471"/>
                <a:gd name="connsiteX2" fmla="*/ 736803 w 4351406"/>
                <a:gd name="connsiteY2" fmla="*/ 2127994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624340 w 4351406"/>
                <a:gd name="connsiteY2" fmla="*/ 1995096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 name="connsiteX0" fmla="*/ 1665875 w 4351406"/>
                <a:gd name="connsiteY0" fmla="*/ 0 h 2579471"/>
                <a:gd name="connsiteX1" fmla="*/ 0 w 4351406"/>
                <a:gd name="connsiteY1" fmla="*/ 2138468 h 2579471"/>
                <a:gd name="connsiteX2" fmla="*/ 733394 w 4351406"/>
                <a:gd name="connsiteY2" fmla="*/ 2131401 h 2579471"/>
                <a:gd name="connsiteX3" fmla="*/ 770881 w 4351406"/>
                <a:gd name="connsiteY3" fmla="*/ 2162072 h 2579471"/>
                <a:gd name="connsiteX4" fmla="*/ 721323 w 4351406"/>
                <a:gd name="connsiteY4" fmla="*/ 2579471 h 2579471"/>
                <a:gd name="connsiteX5" fmla="*/ 4351406 w 4351406"/>
                <a:gd name="connsiteY5" fmla="*/ 2061423 h 2579471"/>
                <a:gd name="connsiteX6" fmla="*/ 1665875 w 4351406"/>
                <a:gd name="connsiteY6" fmla="*/ 0 h 2579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406" h="2579471">
                  <a:moveTo>
                    <a:pt x="1665875" y="0"/>
                  </a:moveTo>
                  <a:lnTo>
                    <a:pt x="0" y="2138468"/>
                  </a:lnTo>
                  <a:lnTo>
                    <a:pt x="733394" y="2131401"/>
                  </a:lnTo>
                  <a:cubicBezTo>
                    <a:pt x="756228" y="2148966"/>
                    <a:pt x="761356" y="2153133"/>
                    <a:pt x="770881" y="2162072"/>
                  </a:cubicBezTo>
                  <a:cubicBezTo>
                    <a:pt x="788863" y="2179915"/>
                    <a:pt x="718120" y="2546267"/>
                    <a:pt x="721323" y="2579471"/>
                  </a:cubicBezTo>
                  <a:lnTo>
                    <a:pt x="4351406" y="2061423"/>
                  </a:lnTo>
                  <a:lnTo>
                    <a:pt x="1665875" y="0"/>
                  </a:lnTo>
                  <a:close/>
                </a:path>
              </a:pathLst>
            </a:custGeom>
            <a:gradFill rotWithShape="1">
              <a:gsLst>
                <a:gs pos="0">
                  <a:schemeClr val="bg1">
                    <a:lumMod val="75000"/>
                    <a:alpha val="69000"/>
                  </a:schemeClr>
                </a:gs>
                <a:gs pos="100000">
                  <a:schemeClr val="bg2">
                    <a:alpha val="34000"/>
                  </a:schemeClr>
                </a:gs>
              </a:gsLst>
              <a:lin ang="0" scaled="1"/>
            </a:gradFill>
            <a:ln w="12700">
              <a:noFill/>
              <a:round/>
              <a:headEnd/>
              <a:tailEnd/>
            </a:ln>
          </p:spPr>
          <p:txBody>
            <a:bodyPr wrap="none" lIns="0" tIns="0" rIns="0" bIns="0" anchor="ctr"/>
            <a:lstStyle/>
            <a:p>
              <a:pPr marL="244475" indent="-244475" algn="ctr">
                <a:buClr>
                  <a:schemeClr val="accent1"/>
                </a:buClr>
                <a:buSzPct val="80000"/>
                <a:buFont typeface="Wingdings" pitchFamily="2" charset="2"/>
                <a:buNone/>
                <a:defRPr/>
              </a:pPr>
              <a:endParaRPr lang="en-US" sz="1600" b="0">
                <a:latin typeface="Arial" charset="0"/>
              </a:endParaRPr>
            </a:p>
          </p:txBody>
        </p:sp>
        <p:pic>
          <p:nvPicPr>
            <p:cNvPr id="34" name="Picture 7" descr="\\Eric-pauls-power-mac-g5.local\desktop\Graphic Tank\5 b.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344" y="3580069"/>
              <a:ext cx="2505160" cy="188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78"/>
            <p:cNvSpPr txBox="1">
              <a:spLocks noChangeArrowheads="1"/>
            </p:cNvSpPr>
            <p:nvPr/>
          </p:nvSpPr>
          <p:spPr bwMode="auto">
            <a:xfrm>
              <a:off x="542960" y="3641558"/>
              <a:ext cx="1809928" cy="261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chemeClr val="accent1"/>
                </a:buClr>
                <a:buSzPct val="80000"/>
                <a:buFont typeface="Wingdings" pitchFamily="2" charset="2"/>
                <a:buNone/>
              </a:pPr>
              <a:r>
                <a:rPr lang="en-US" altLang="en-US" sz="1100" dirty="0"/>
                <a:t>Cloud vs On Premise</a:t>
              </a:r>
            </a:p>
          </p:txBody>
        </p:sp>
        <p:sp>
          <p:nvSpPr>
            <p:cNvPr id="36" name="TextBox 52"/>
            <p:cNvSpPr txBox="1">
              <a:spLocks noChangeArrowheads="1"/>
            </p:cNvSpPr>
            <p:nvPr/>
          </p:nvSpPr>
          <p:spPr bwMode="auto">
            <a:xfrm>
              <a:off x="407806" y="4114676"/>
              <a:ext cx="915725"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Long Term </a:t>
              </a:r>
            </a:p>
            <a:p>
              <a:pPr algn="ctr" eaLnBrk="1" hangingPunct="1">
                <a:lnSpc>
                  <a:spcPct val="90000"/>
                </a:lnSpc>
                <a:buClr>
                  <a:schemeClr val="accent1"/>
                </a:buClr>
                <a:buSzPct val="80000"/>
                <a:buFont typeface="Wingdings" pitchFamily="2" charset="2"/>
                <a:buNone/>
              </a:pPr>
              <a:r>
                <a:rPr lang="en-US" altLang="en-US" sz="900" b="0" dirty="0"/>
                <a:t>Financial Cost</a:t>
              </a:r>
            </a:p>
          </p:txBody>
        </p:sp>
        <p:sp>
          <p:nvSpPr>
            <p:cNvPr id="37" name="TextBox 53"/>
            <p:cNvSpPr txBox="1">
              <a:spLocks noChangeArrowheads="1"/>
            </p:cNvSpPr>
            <p:nvPr/>
          </p:nvSpPr>
          <p:spPr bwMode="auto">
            <a:xfrm>
              <a:off x="1437580" y="4144846"/>
              <a:ext cx="1171071"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Sensitive Information</a:t>
              </a:r>
            </a:p>
          </p:txBody>
        </p:sp>
        <p:sp>
          <p:nvSpPr>
            <p:cNvPr id="38" name="TextBox 54"/>
            <p:cNvSpPr txBox="1">
              <a:spLocks noChangeArrowheads="1"/>
            </p:cNvSpPr>
            <p:nvPr/>
          </p:nvSpPr>
          <p:spPr bwMode="auto">
            <a:xfrm>
              <a:off x="296750" y="4576564"/>
              <a:ext cx="1137833" cy="3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Assess Variance of Functionality</a:t>
              </a:r>
            </a:p>
          </p:txBody>
        </p:sp>
        <p:sp>
          <p:nvSpPr>
            <p:cNvPr id="39" name="TextBox 55"/>
            <p:cNvSpPr txBox="1">
              <a:spLocks noChangeArrowheads="1"/>
            </p:cNvSpPr>
            <p:nvPr/>
          </p:nvSpPr>
          <p:spPr bwMode="auto">
            <a:xfrm>
              <a:off x="1526458" y="4495711"/>
              <a:ext cx="993314" cy="466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Hybrid Application Approach</a:t>
              </a:r>
            </a:p>
          </p:txBody>
        </p:sp>
        <p:sp>
          <p:nvSpPr>
            <p:cNvPr id="40" name="TextBox 56"/>
            <p:cNvSpPr txBox="1">
              <a:spLocks noChangeArrowheads="1"/>
            </p:cNvSpPr>
            <p:nvPr/>
          </p:nvSpPr>
          <p:spPr bwMode="auto">
            <a:xfrm>
              <a:off x="929714" y="4991263"/>
              <a:ext cx="1033647" cy="2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lnSpc>
                  <a:spcPct val="90000"/>
                </a:lnSpc>
                <a:buClr>
                  <a:schemeClr val="accent1"/>
                </a:buClr>
                <a:buSzPct val="80000"/>
                <a:buFont typeface="Wingdings" pitchFamily="2" charset="2"/>
                <a:buNone/>
              </a:pPr>
              <a:r>
                <a:rPr lang="en-US" altLang="en-US" sz="900" b="0" dirty="0"/>
                <a:t>License Cost</a:t>
              </a:r>
            </a:p>
          </p:txBody>
        </p:sp>
      </p:grpSp>
      <p:pic>
        <p:nvPicPr>
          <p:cNvPr id="41" name="Picture 9" descr="\\Eric-pauls-power-mac-g5.local\desktop\Graphic Tank\fixed 2.t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6938" y="2543175"/>
            <a:ext cx="2265362"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8"/>
          <p:cNvSpPr txBox="1">
            <a:spLocks noChangeArrowheads="1"/>
          </p:cNvSpPr>
          <p:nvPr/>
        </p:nvSpPr>
        <p:spPr bwMode="white">
          <a:xfrm>
            <a:off x="3738563" y="6386513"/>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rgbClr val="44697D"/>
              </a:buClr>
              <a:buSzPct val="80000"/>
              <a:buFont typeface="Wingdings" pitchFamily="2" charset="2"/>
              <a:buNone/>
            </a:pPr>
            <a:r>
              <a:rPr lang="en-US" altLang="en-US" sz="2000">
                <a:solidFill>
                  <a:schemeClr val="tx2"/>
                </a:solidFill>
                <a:latin typeface="Arial Black" pitchFamily="34" charset="0"/>
              </a:rPr>
              <a:t>Execution</a:t>
            </a:r>
          </a:p>
        </p:txBody>
      </p:sp>
      <p:sp>
        <p:nvSpPr>
          <p:cNvPr id="43" name="Text Box 9"/>
          <p:cNvSpPr txBox="1">
            <a:spLocks noChangeArrowheads="1"/>
          </p:cNvSpPr>
          <p:nvPr/>
        </p:nvSpPr>
        <p:spPr bwMode="white">
          <a:xfrm>
            <a:off x="3798888" y="1419225"/>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buClr>
                <a:srgbClr val="44697D"/>
              </a:buClr>
              <a:buSzPct val="80000"/>
              <a:buFont typeface="Wingdings" pitchFamily="2" charset="2"/>
              <a:buNone/>
            </a:pPr>
            <a:r>
              <a:rPr lang="en-US" altLang="en-US" sz="2000" dirty="0">
                <a:solidFill>
                  <a:srgbClr val="FFCC00"/>
                </a:solidFill>
                <a:latin typeface="Arial Black" pitchFamily="34" charset="0"/>
              </a:rPr>
              <a:t>Strategy</a:t>
            </a:r>
          </a:p>
        </p:txBody>
      </p:sp>
      <p:sp>
        <p:nvSpPr>
          <p:cNvPr id="44"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8</a:t>
            </a:r>
          </a:p>
        </p:txBody>
      </p:sp>
    </p:spTree>
    <p:extLst>
      <p:ext uri="{BB962C8B-B14F-4D97-AF65-F5344CB8AC3E}">
        <p14:creationId xmlns:p14="http://schemas.microsoft.com/office/powerpoint/2010/main" val="55168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00"/>
          <p:cNvSpPr>
            <a:spLocks noChangeArrowheads="1"/>
          </p:cNvSpPr>
          <p:nvPr/>
        </p:nvSpPr>
        <p:spPr bwMode="gray">
          <a:xfrm>
            <a:off x="7054850" y="990600"/>
            <a:ext cx="1893888" cy="808038"/>
          </a:xfrm>
          <a:prstGeom prst="roundRect">
            <a:avLst>
              <a:gd name="adj" fmla="val 0"/>
            </a:avLst>
          </a:prstGeom>
          <a:gradFill rotWithShape="1">
            <a:gsLst>
              <a:gs pos="0">
                <a:schemeClr val="tx2">
                  <a:lumMod val="40000"/>
                  <a:lumOff val="60000"/>
                </a:schemeClr>
              </a:gs>
              <a:gs pos="100000">
                <a:srgbClr val="F3F3F3"/>
              </a:gs>
            </a:gsLst>
            <a:lin ang="2700000" scaled="1"/>
          </a:gradFill>
          <a:ln w="12700" algn="ctr">
            <a:solidFill>
              <a:srgbClr val="E8E8E8"/>
            </a:solidFill>
            <a:round/>
            <a:headEnd/>
            <a:tailEnd/>
          </a:ln>
        </p:spPr>
        <p:txBody>
          <a:bodyPr lIns="0" tIns="91440" rIns="0" bIns="0" anchor="ctr"/>
          <a:lstStyle/>
          <a:p>
            <a:pPr algn="ctr">
              <a:buClr>
                <a:schemeClr val="accent1"/>
              </a:buClr>
              <a:buSzPct val="80000"/>
              <a:buFont typeface="Wingdings" pitchFamily="2" charset="2"/>
              <a:buNone/>
              <a:defRPr/>
            </a:pPr>
            <a:endParaRPr lang="en-US" sz="1400">
              <a:cs typeface="Arial" pitchFamily="34" charset="0"/>
            </a:endParaRPr>
          </a:p>
        </p:txBody>
      </p:sp>
      <p:sp>
        <p:nvSpPr>
          <p:cNvPr id="20" name="Rectangle 31"/>
          <p:cNvSpPr txBox="1">
            <a:spLocks noChangeArrowheads="1"/>
          </p:cNvSpPr>
          <p:nvPr/>
        </p:nvSpPr>
        <p:spPr>
          <a:xfrm>
            <a:off x="904875" y="201613"/>
            <a:ext cx="7172325" cy="715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dirty="0">
                <a:latin typeface="Arial Black" pitchFamily="34" charset="0"/>
                <a:ea typeface="Arial Unicode MS" pitchFamily="34" charset="-128"/>
                <a:cs typeface="Arial Unicode MS" pitchFamily="34" charset="-128"/>
              </a:rPr>
              <a:t>Selection of Solution Integrator</a:t>
            </a:r>
            <a:br>
              <a:rPr lang="en-US" altLang="en-US" dirty="0">
                <a:solidFill>
                  <a:srgbClr val="FF0000"/>
                </a:solidFill>
                <a:latin typeface="Arial Black" pitchFamily="34" charset="0"/>
                <a:ea typeface="Arial Unicode MS" pitchFamily="34" charset="-128"/>
                <a:cs typeface="Arial Unicode MS" pitchFamily="34" charset="-128"/>
              </a:rPr>
            </a:br>
            <a:r>
              <a:rPr lang="en-US" altLang="en-US" sz="2000" dirty="0">
                <a:ea typeface="Arial Unicode MS" pitchFamily="34" charset="-128"/>
                <a:cs typeface="Arial Unicode MS" pitchFamily="34" charset="-128"/>
              </a:rPr>
              <a:t>Meticulous Selection Process / Unasked Questions</a:t>
            </a:r>
          </a:p>
        </p:txBody>
      </p:sp>
      <p:sp>
        <p:nvSpPr>
          <p:cNvPr id="21" name="AutoShape 3"/>
          <p:cNvSpPr>
            <a:spLocks noChangeArrowheads="1"/>
          </p:cNvSpPr>
          <p:nvPr/>
        </p:nvSpPr>
        <p:spPr bwMode="gray">
          <a:xfrm>
            <a:off x="138113" y="3962400"/>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2" name="AutoShape 3"/>
          <p:cNvSpPr>
            <a:spLocks noChangeArrowheads="1"/>
          </p:cNvSpPr>
          <p:nvPr/>
        </p:nvSpPr>
        <p:spPr bwMode="gray">
          <a:xfrm>
            <a:off x="138113" y="2133600"/>
            <a:ext cx="8847137" cy="879475"/>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23" name="Text Box 5"/>
          <p:cNvSpPr txBox="1">
            <a:spLocks noChangeArrowheads="1"/>
          </p:cNvSpPr>
          <p:nvPr/>
        </p:nvSpPr>
        <p:spPr bwMode="gray">
          <a:xfrm>
            <a:off x="1951038" y="2907773"/>
            <a:ext cx="7192962"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The ability to work with the business community in a professional manner to understand the  quandaries they are trying to resolve.  Embedding the development team with the business is essential  to the success to the implementation</a:t>
            </a:r>
          </a:p>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The evaluation of the technical and functional team business acumen is paramount to the success of the implementation</a:t>
            </a:r>
            <a:endParaRPr lang="de-DE" altLang="en-US" sz="1200" b="0" dirty="0">
              <a:cs typeface="Arial" panose="020B0604020202020204" pitchFamily="34" charset="0"/>
            </a:endParaRPr>
          </a:p>
        </p:txBody>
      </p:sp>
      <p:sp>
        <p:nvSpPr>
          <p:cNvPr id="24" name="Text Box 6"/>
          <p:cNvSpPr txBox="1">
            <a:spLocks noChangeArrowheads="1"/>
          </p:cNvSpPr>
          <p:nvPr/>
        </p:nvSpPr>
        <p:spPr bwMode="gray">
          <a:xfrm>
            <a:off x="1951038" y="4014339"/>
            <a:ext cx="7192962"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An evaluation of the development team is critical to the success of the implementation and the assessment of the developed teams experience by application is also paramount to the success of the implementation</a:t>
            </a:r>
            <a:endParaRPr lang="de-DE" altLang="en-US" sz="1200" b="0" dirty="0">
              <a:cs typeface="Arial" panose="020B0604020202020204" pitchFamily="34" charset="0"/>
            </a:endParaRPr>
          </a:p>
        </p:txBody>
      </p:sp>
      <p:sp>
        <p:nvSpPr>
          <p:cNvPr id="25" name="Text Box 8"/>
          <p:cNvSpPr txBox="1">
            <a:spLocks noChangeArrowheads="1"/>
          </p:cNvSpPr>
          <p:nvPr/>
        </p:nvSpPr>
        <p:spPr bwMode="gray">
          <a:xfrm>
            <a:off x="1951038" y="4827611"/>
            <a:ext cx="7018337"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The consultation of the technology to client should be thoroughly vetted along with providing a business cases for additional technologies offered to resolve any quandaries, in addition, to a product demonstration of the technology</a:t>
            </a:r>
          </a:p>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In addition, an Advisory group should be considered as a reliable check on the Solution Integrator</a:t>
            </a:r>
            <a:endParaRPr lang="de-DE" altLang="en-US" sz="1200" b="0" dirty="0">
              <a:cs typeface="Arial" panose="020B0604020202020204" pitchFamily="34" charset="0"/>
            </a:endParaRPr>
          </a:p>
        </p:txBody>
      </p:sp>
      <p:sp>
        <p:nvSpPr>
          <p:cNvPr id="26" name="Text Box 24"/>
          <p:cNvSpPr txBox="1">
            <a:spLocks noChangeArrowheads="1"/>
          </p:cNvSpPr>
          <p:nvPr/>
        </p:nvSpPr>
        <p:spPr bwMode="gray">
          <a:xfrm>
            <a:off x="134938" y="30480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Business  Acumen</a:t>
            </a:r>
          </a:p>
        </p:txBody>
      </p:sp>
      <p:sp>
        <p:nvSpPr>
          <p:cNvPr id="27" name="Text Box 24"/>
          <p:cNvSpPr txBox="1">
            <a:spLocks noChangeArrowheads="1"/>
          </p:cNvSpPr>
          <p:nvPr/>
        </p:nvSpPr>
        <p:spPr bwMode="gray">
          <a:xfrm>
            <a:off x="134938" y="2133600"/>
            <a:ext cx="1744662"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Prior Performance</a:t>
            </a:r>
          </a:p>
        </p:txBody>
      </p:sp>
      <p:sp>
        <p:nvSpPr>
          <p:cNvPr id="28" name="Text Box 24"/>
          <p:cNvSpPr txBox="1">
            <a:spLocks noChangeArrowheads="1"/>
          </p:cNvSpPr>
          <p:nvPr/>
        </p:nvSpPr>
        <p:spPr bwMode="gray">
          <a:xfrm>
            <a:off x="133350" y="3935413"/>
            <a:ext cx="1744663" cy="865187"/>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endParaRPr lang="en-US" sz="1400" b="1" dirty="0">
              <a:solidFill>
                <a:schemeClr val="bg1"/>
              </a:solidFill>
              <a:latin typeface="Calibri (Body)"/>
            </a:endParaRPr>
          </a:p>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Development Team</a:t>
            </a:r>
          </a:p>
          <a:p>
            <a:pPr algn="ctr">
              <a:spcBef>
                <a:spcPct val="65000"/>
              </a:spcBef>
              <a:buClr>
                <a:schemeClr val="accent1"/>
              </a:buClr>
              <a:buSzPct val="80000"/>
              <a:buFont typeface="Wingdings" pitchFamily="2" charset="2"/>
              <a:buNone/>
              <a:defRPr/>
            </a:pPr>
            <a:endParaRPr lang="en-US" sz="1400" b="1" dirty="0">
              <a:solidFill>
                <a:schemeClr val="bg1"/>
              </a:solidFill>
              <a:latin typeface="Calibri (Body)"/>
            </a:endParaRPr>
          </a:p>
        </p:txBody>
      </p:sp>
      <p:sp>
        <p:nvSpPr>
          <p:cNvPr id="29" name="Text Box 24"/>
          <p:cNvSpPr txBox="1">
            <a:spLocks noChangeArrowheads="1"/>
          </p:cNvSpPr>
          <p:nvPr/>
        </p:nvSpPr>
        <p:spPr bwMode="gray">
          <a:xfrm>
            <a:off x="133350" y="4897437"/>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Consultation</a:t>
            </a:r>
          </a:p>
        </p:txBody>
      </p:sp>
      <p:sp>
        <p:nvSpPr>
          <p:cNvPr id="30" name="Text Box 5"/>
          <p:cNvSpPr txBox="1">
            <a:spLocks noChangeArrowheads="1"/>
          </p:cNvSpPr>
          <p:nvPr/>
        </p:nvSpPr>
        <p:spPr bwMode="gray">
          <a:xfrm>
            <a:off x="1951038" y="2093936"/>
            <a:ext cx="7192962"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Assessing the prior performance of a solution integrator gives the potential client insight into the technical capabilities, strengths/weakness, and challenges</a:t>
            </a:r>
          </a:p>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Assess the client engagements of the developers and compare them to the advertising of the solution integrator in an attempt to understand who the client has not referenced</a:t>
            </a:r>
            <a:endParaRPr lang="en-US" altLang="en-US" sz="1200" b="0" dirty="0">
              <a:cs typeface="Arial" panose="020B0604020202020204" pitchFamily="34" charset="0"/>
            </a:endParaRPr>
          </a:p>
        </p:txBody>
      </p:sp>
      <p:sp>
        <p:nvSpPr>
          <p:cNvPr id="32" name="Rectangle 3"/>
          <p:cNvSpPr txBox="1">
            <a:spLocks noChangeArrowheads="1"/>
          </p:cNvSpPr>
          <p:nvPr/>
        </p:nvSpPr>
        <p:spPr bwMode="gray">
          <a:xfrm>
            <a:off x="152400" y="990600"/>
            <a:ext cx="67341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spcBef>
                <a:spcPct val="35000"/>
              </a:spcBef>
              <a:buClr>
                <a:srgbClr val="000000"/>
              </a:buClr>
              <a:buSzPct val="80000"/>
            </a:pPr>
            <a:r>
              <a:rPr lang="en-US" sz="1200" dirty="0">
                <a:solidFill>
                  <a:srgbClr val="00B050"/>
                </a:solidFill>
              </a:rPr>
              <a:t>Intelligence Gathering on a potential SI is the most important responsibility of the selection committee before the awarding the contract.  All energies should be directed at obtaining as much intelligence as possible ranging from PMO effectiveness, delivery, development, testing, training, business acumen, professionalism, issues/challenges from previous referenced and </a:t>
            </a:r>
            <a:r>
              <a:rPr lang="en-US" sz="1200" u="sng" dirty="0">
                <a:solidFill>
                  <a:srgbClr val="FF0000"/>
                </a:solidFill>
              </a:rPr>
              <a:t>unreferenced</a:t>
            </a:r>
            <a:r>
              <a:rPr lang="en-US" sz="1200" dirty="0">
                <a:solidFill>
                  <a:srgbClr val="00B050"/>
                </a:solidFill>
              </a:rPr>
              <a:t> SI clients in order to make an informed decision on the chosen consulting firm </a:t>
            </a:r>
          </a:p>
          <a:p>
            <a:pPr algn="just" eaLnBrk="1" hangingPunct="1">
              <a:spcBef>
                <a:spcPct val="35000"/>
              </a:spcBef>
              <a:buClr>
                <a:srgbClr val="000000"/>
              </a:buClr>
              <a:buSzPct val="80000"/>
              <a:buFont typeface="Wingdings" pitchFamily="2" charset="2"/>
              <a:buNone/>
            </a:pPr>
            <a:endParaRPr lang="en-US" altLang="en-US" sz="1200" dirty="0">
              <a:solidFill>
                <a:srgbClr val="FF0000"/>
              </a:solidFill>
            </a:endParaRPr>
          </a:p>
        </p:txBody>
      </p:sp>
      <p:sp>
        <p:nvSpPr>
          <p:cNvPr id="33" name="Text Box 49"/>
          <p:cNvSpPr txBox="1">
            <a:spLocks noChangeArrowheads="1"/>
          </p:cNvSpPr>
          <p:nvPr/>
        </p:nvSpPr>
        <p:spPr bwMode="auto">
          <a:xfrm>
            <a:off x="7193689" y="1098550"/>
            <a:ext cx="1622559" cy="535531"/>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a:lnSpc>
                <a:spcPct val="90000"/>
              </a:lnSpc>
              <a:defRPr/>
            </a:pPr>
            <a:r>
              <a:rPr lang="en-US" sz="1600" dirty="0">
                <a:solidFill>
                  <a:schemeClr val="tx2"/>
                </a:solidFill>
                <a:latin typeface="Arial" charset="0"/>
              </a:rPr>
              <a:t>Intelligence</a:t>
            </a:r>
          </a:p>
          <a:p>
            <a:pPr algn="ctr">
              <a:lnSpc>
                <a:spcPct val="90000"/>
              </a:lnSpc>
              <a:defRPr/>
            </a:pPr>
            <a:r>
              <a:rPr lang="en-US" sz="1600" dirty="0">
                <a:solidFill>
                  <a:schemeClr val="tx2"/>
                </a:solidFill>
                <a:latin typeface="Arial" charset="0"/>
              </a:rPr>
              <a:t>Gathering on SI</a:t>
            </a:r>
          </a:p>
        </p:txBody>
      </p:sp>
      <p:sp>
        <p:nvSpPr>
          <p:cNvPr id="18" name="AutoShape 3"/>
          <p:cNvSpPr>
            <a:spLocks noChangeArrowheads="1"/>
          </p:cNvSpPr>
          <p:nvPr/>
        </p:nvSpPr>
        <p:spPr bwMode="gray">
          <a:xfrm>
            <a:off x="152400" y="5903913"/>
            <a:ext cx="8847137" cy="877887"/>
          </a:xfrm>
          <a:prstGeom prst="roundRect">
            <a:avLst>
              <a:gd name="adj" fmla="val 0"/>
            </a:avLst>
          </a:prstGeom>
          <a:gradFill rotWithShape="1">
            <a:gsLst>
              <a:gs pos="0">
                <a:srgbClr val="DEDEDE"/>
              </a:gs>
              <a:gs pos="100000">
                <a:srgbClr val="F7F7F7"/>
              </a:gs>
            </a:gsLst>
            <a:lin ang="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lIns="0" tIns="0" rIns="0" bIns="0" anchor="ctr"/>
          <a:lstStyle>
            <a:lvl1pPr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ctr" eaLnBrk="1" hangingPunct="1">
              <a:spcBef>
                <a:spcPct val="65000"/>
              </a:spcBef>
              <a:buClr>
                <a:schemeClr val="accent1"/>
              </a:buClr>
              <a:buSzPct val="80000"/>
              <a:buFont typeface="Wingdings" pitchFamily="2" charset="2"/>
              <a:buNone/>
            </a:pPr>
            <a:endParaRPr lang="en-US" altLang="en-US" sz="1600" b="0"/>
          </a:p>
        </p:txBody>
      </p:sp>
      <p:sp>
        <p:nvSpPr>
          <p:cNvPr id="34" name="Text Box 6"/>
          <p:cNvSpPr txBox="1">
            <a:spLocks noChangeArrowheads="1"/>
          </p:cNvSpPr>
          <p:nvPr/>
        </p:nvSpPr>
        <p:spPr bwMode="gray">
          <a:xfrm>
            <a:off x="1965325" y="5849338"/>
            <a:ext cx="7192962" cy="123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137160" bIns="137160" anchor="ctr">
            <a:spAutoFit/>
          </a:bodyPr>
          <a:lstStyle>
            <a:lvl1pPr marL="233363" indent="-233363" eaLnBrk="0" hangingPunct="0">
              <a:defRPr b="1">
                <a:solidFill>
                  <a:schemeClr val="tx1"/>
                </a:solidFill>
                <a:latin typeface="Arial" pitchFamily="34" charset="0"/>
                <a:ea typeface="Arial Unicode MS" pitchFamily="34" charset="-128"/>
                <a:cs typeface="Arial Unicode MS" pitchFamily="34" charset="-128"/>
              </a:defRPr>
            </a:lvl1pPr>
            <a:lvl2pPr marL="742950" indent="-285750" eaLnBrk="0" hangingPunct="0">
              <a:defRPr b="1">
                <a:solidFill>
                  <a:schemeClr val="tx1"/>
                </a:solidFill>
                <a:latin typeface="Arial" pitchFamily="34" charset="0"/>
                <a:ea typeface="Arial Unicode MS" pitchFamily="34" charset="-128"/>
                <a:cs typeface="Arial Unicode MS" pitchFamily="34" charset="-128"/>
              </a:defRPr>
            </a:lvl2pPr>
            <a:lvl3pPr marL="1143000" indent="-228600" eaLnBrk="0" hangingPunct="0">
              <a:defRPr b="1">
                <a:solidFill>
                  <a:schemeClr val="tx1"/>
                </a:solidFill>
                <a:latin typeface="Arial" pitchFamily="34" charset="0"/>
                <a:ea typeface="Arial Unicode MS" pitchFamily="34" charset="-128"/>
                <a:cs typeface="Arial Unicode MS" pitchFamily="34" charset="-128"/>
              </a:defRPr>
            </a:lvl3pPr>
            <a:lvl4pPr marL="1600200" indent="-228600" eaLnBrk="0" hangingPunct="0">
              <a:defRPr b="1">
                <a:solidFill>
                  <a:schemeClr val="tx1"/>
                </a:solidFill>
                <a:latin typeface="Arial" pitchFamily="34" charset="0"/>
                <a:ea typeface="Arial Unicode MS" pitchFamily="34" charset="-128"/>
                <a:cs typeface="Arial Unicode MS" pitchFamily="34" charset="-128"/>
              </a:defRPr>
            </a:lvl4pPr>
            <a:lvl5pPr marL="2057400" indent="-228600" eaLnBrk="0" hangingPunct="0">
              <a:defRPr b="1">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b="1">
                <a:solidFill>
                  <a:schemeClr val="tx1"/>
                </a:solidFill>
                <a:latin typeface="Arial" pitchFamily="34" charset="0"/>
                <a:ea typeface="Arial Unicode MS" pitchFamily="34" charset="-128"/>
                <a:cs typeface="Arial Unicode MS" pitchFamily="34" charset="-128"/>
              </a:defRPr>
            </a:lvl9pPr>
          </a:lstStyle>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The role of the Project Manager on any engagement is critical to the success of the implementation and integrating the various teams together (i.e. Business community, IT &amp; SI).  </a:t>
            </a:r>
          </a:p>
          <a:p>
            <a:pPr algn="just" eaLnBrk="1" hangingPunct="1">
              <a:lnSpc>
                <a:spcPct val="90000"/>
              </a:lnSpc>
              <a:spcBef>
                <a:spcPct val="35000"/>
              </a:spcBef>
              <a:buClr>
                <a:srgbClr val="F0AB00"/>
              </a:buClr>
              <a:buSzPct val="80000"/>
              <a:buFont typeface="Wingdings" pitchFamily="2" charset="2"/>
              <a:buChar char="n"/>
            </a:pPr>
            <a:r>
              <a:rPr lang="en-GB" sz="1200" b="0" dirty="0">
                <a:cs typeface="Arial" panose="020B0604020202020204" pitchFamily="34" charset="0"/>
              </a:rPr>
              <a:t>Intricate knowledge of the product will be paramount in leading and integrating the client and the development team</a:t>
            </a:r>
          </a:p>
          <a:p>
            <a:pPr algn="just" eaLnBrk="1" hangingPunct="1">
              <a:lnSpc>
                <a:spcPct val="90000"/>
              </a:lnSpc>
              <a:spcBef>
                <a:spcPct val="35000"/>
              </a:spcBef>
              <a:buClr>
                <a:srgbClr val="F0AB00"/>
              </a:buClr>
              <a:buSzPct val="80000"/>
              <a:buFont typeface="Wingdings" pitchFamily="2" charset="2"/>
              <a:buChar char="n"/>
            </a:pPr>
            <a:endParaRPr lang="de-DE" altLang="en-US" sz="1200" b="0" dirty="0">
              <a:cs typeface="Arial" panose="020B0604020202020204" pitchFamily="34" charset="0"/>
            </a:endParaRPr>
          </a:p>
        </p:txBody>
      </p:sp>
      <p:sp>
        <p:nvSpPr>
          <p:cNvPr id="35" name="Text Box 24"/>
          <p:cNvSpPr txBox="1">
            <a:spLocks noChangeArrowheads="1"/>
          </p:cNvSpPr>
          <p:nvPr/>
        </p:nvSpPr>
        <p:spPr bwMode="gray">
          <a:xfrm>
            <a:off x="160337" y="5867400"/>
            <a:ext cx="1744663" cy="865188"/>
          </a:xfrm>
          <a:prstGeom prst="rect">
            <a:avLst/>
          </a:prstGeom>
          <a:gradFill rotWithShape="1">
            <a:gsLst>
              <a:gs pos="0">
                <a:srgbClr val="44697D"/>
              </a:gs>
              <a:gs pos="50000">
                <a:srgbClr val="5C8A9E"/>
              </a:gs>
              <a:gs pos="100000">
                <a:srgbClr val="44697D"/>
              </a:gs>
            </a:gsLst>
            <a:lin ang="0" scaled="1"/>
          </a:gradFill>
          <a:ln w="12700" algn="ctr">
            <a:solidFill>
              <a:srgbClr val="C6C6C6"/>
            </a:solidFill>
            <a:miter lim="800000"/>
            <a:headEnd/>
            <a:tailEnd/>
          </a:ln>
          <a:effectLst>
            <a:outerShdw dist="12700" dir="2700000" algn="tl" rotWithShape="0">
              <a:srgbClr val="000000">
                <a:alpha val="39999"/>
              </a:srgbClr>
            </a:outerShdw>
          </a:effectLst>
        </p:spPr>
        <p:txBody>
          <a:bodyPr tIns="91440" bIns="91440" anchor="ctr"/>
          <a:lstStyle/>
          <a:p>
            <a:pPr algn="ctr">
              <a:spcBef>
                <a:spcPct val="65000"/>
              </a:spcBef>
              <a:buClr>
                <a:schemeClr val="accent1"/>
              </a:buClr>
              <a:buSzPct val="80000"/>
              <a:buFont typeface="Wingdings" pitchFamily="2" charset="2"/>
              <a:buNone/>
              <a:defRPr/>
            </a:pPr>
            <a:r>
              <a:rPr lang="en-US" sz="1400" b="1" dirty="0">
                <a:solidFill>
                  <a:schemeClr val="bg1"/>
                </a:solidFill>
                <a:latin typeface="Arial" panose="020B0604020202020204" pitchFamily="34" charset="0"/>
                <a:cs typeface="Arial" panose="020B0604020202020204" pitchFamily="34" charset="0"/>
              </a:rPr>
              <a:t>PM Experienced w/ the technology</a:t>
            </a:r>
          </a:p>
        </p:txBody>
      </p:sp>
      <p:sp>
        <p:nvSpPr>
          <p:cNvPr id="37" name="Slide Number Placeholder 17"/>
          <p:cNvSpPr>
            <a:spLocks noGrp="1"/>
          </p:cNvSpPr>
          <p:nvPr>
            <p:ph type="sldNum" sz="quarter" idx="4294967295"/>
          </p:nvPr>
        </p:nvSpPr>
        <p:spPr>
          <a:xfrm>
            <a:off x="6804664" y="6526472"/>
            <a:ext cx="2133600" cy="150811"/>
          </a:xfrm>
          <a:prstGeom prst="rect">
            <a:avLst/>
          </a:prstGeom>
        </p:spPr>
        <p:txBody>
          <a:bodyPr/>
          <a:lstStyle/>
          <a:p>
            <a:r>
              <a:rPr lang="en-US" sz="800" dirty="0"/>
              <a:t>		9</a:t>
            </a:r>
          </a:p>
        </p:txBody>
      </p:sp>
    </p:spTree>
    <p:extLst>
      <p:ext uri="{BB962C8B-B14F-4D97-AF65-F5344CB8AC3E}">
        <p14:creationId xmlns:p14="http://schemas.microsoft.com/office/powerpoint/2010/main" val="1274327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docProps/app.xml><?xml version="1.0" encoding="utf-8"?>
<Properties xmlns="http://schemas.openxmlformats.org/officeDocument/2006/extended-properties" xmlns:vt="http://schemas.openxmlformats.org/officeDocument/2006/docPropsVTypes">
  <TotalTime>5855</TotalTime>
  <Words>2678</Words>
  <Application>Microsoft Office PowerPoint</Application>
  <PresentationFormat>On-screen Show (4:3)</PresentationFormat>
  <Paragraphs>333</Paragraphs>
  <Slides>19</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 Unicode MS</vt:lpstr>
      <vt:lpstr>Arial</vt:lpstr>
      <vt:lpstr>Arial Black</vt:lpstr>
      <vt:lpstr>Calibri</vt:lpstr>
      <vt:lpstr>Calibri (Body)</vt:lpstr>
      <vt:lpstr>Century Gothic</vt:lpstr>
      <vt:lpstr>Georgia</vt:lpstr>
      <vt:lpstr>Times New Roman</vt:lpstr>
      <vt:lpstr>Wingdings</vt:lpstr>
      <vt:lpstr>ヒラギノ角ゴ Pro W3</vt:lpstr>
      <vt:lpstr>Office Theme</vt:lpstr>
      <vt:lpstr>Key Considerations for a Successful Implementation of a Large Scale Financial System</vt:lpstr>
      <vt:lpstr>How does a Methodology integrate into Application Design?</vt:lpstr>
      <vt:lpstr>Architecture  &amp; Design Outputs</vt:lpstr>
      <vt:lpstr>Creating Business Process &amp; Technology Roadmap</vt:lpstr>
      <vt:lpstr>Current State of Corp Financial Systems </vt:lpstr>
      <vt:lpstr>Common Factors for Establishing a Successful Implementation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&amp; Former Clients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Rudolph Daniels</dc:creator>
  <cp:lastModifiedBy>Cheatham, Rhonda (OFRM)</cp:lastModifiedBy>
  <cp:revision>134</cp:revision>
  <cp:lastPrinted>2018-11-07T03:25:21Z</cp:lastPrinted>
  <dcterms:created xsi:type="dcterms:W3CDTF">2018-11-03T00:28:05Z</dcterms:created>
  <dcterms:modified xsi:type="dcterms:W3CDTF">2018-11-09T18:20:27Z</dcterms:modified>
</cp:coreProperties>
</file>