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B0D7E1"/>
    <a:srgbClr val="CCECFF"/>
    <a:srgbClr val="66CCFF"/>
    <a:srgbClr val="99CCFF"/>
    <a:srgbClr val="66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626" y="48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A7A17-AE69-45D8-B1F0-2784EAC8C5C4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5F556-8706-4E02-8177-C52ADD85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B2330-DA90-40A5-9AFD-8CA9AD8E449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80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65BB6-16C2-4805-B1B0-683B2AE4D66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094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22A730-2C2D-4A7D-BA12-C36A3F12FD4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85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3671" y="4867122"/>
            <a:ext cx="9134623" cy="2021949"/>
          </a:xfrm>
          <a:custGeom>
            <a:avLst/>
            <a:gdLst>
              <a:gd name="connsiteX0" fmla="*/ 9144000 w 9147417"/>
              <a:gd name="connsiteY0" fmla="*/ 0 h 1384916"/>
              <a:gd name="connsiteX1" fmla="*/ 0 w 9147417"/>
              <a:gd name="connsiteY1" fmla="*/ 1358283 h 1384916"/>
              <a:gd name="connsiteX2" fmla="*/ 9144000 w 9147417"/>
              <a:gd name="connsiteY2" fmla="*/ 1384916 h 1384916"/>
              <a:gd name="connsiteX3" fmla="*/ 9144000 w 9147417"/>
              <a:gd name="connsiteY3" fmla="*/ 0 h 138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7417" h="1384916">
                <a:moveTo>
                  <a:pt x="9144000" y="0"/>
                </a:moveTo>
                <a:lnTo>
                  <a:pt x="0" y="1358283"/>
                </a:lnTo>
                <a:lnTo>
                  <a:pt x="9144000" y="1384916"/>
                </a:lnTo>
                <a:cubicBezTo>
                  <a:pt x="9146959" y="932155"/>
                  <a:pt x="9149919" y="479394"/>
                  <a:pt x="9144000" y="0"/>
                </a:cubicBezTo>
                <a:close/>
              </a:path>
            </a:pathLst>
          </a:custGeom>
          <a:solidFill>
            <a:srgbClr val="9BBB5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-8878" y="5237825"/>
            <a:ext cx="9170633" cy="1651247"/>
          </a:xfrm>
          <a:custGeom>
            <a:avLst/>
            <a:gdLst>
              <a:gd name="connsiteX0" fmla="*/ 9170633 w 9170633"/>
              <a:gd name="connsiteY0" fmla="*/ 0 h 1651247"/>
              <a:gd name="connsiteX1" fmla="*/ 0 w 9170633"/>
              <a:gd name="connsiteY1" fmla="*/ 1633492 h 1651247"/>
              <a:gd name="connsiteX2" fmla="*/ 9152878 w 9170633"/>
              <a:gd name="connsiteY2" fmla="*/ 1651247 h 1651247"/>
              <a:gd name="connsiteX3" fmla="*/ 9170633 w 9170633"/>
              <a:gd name="connsiteY3" fmla="*/ 0 h 165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0633" h="1651247">
                <a:moveTo>
                  <a:pt x="9170633" y="0"/>
                </a:moveTo>
                <a:lnTo>
                  <a:pt x="0" y="1633492"/>
                </a:lnTo>
                <a:lnTo>
                  <a:pt x="9152878" y="1651247"/>
                </a:lnTo>
                <a:lnTo>
                  <a:pt x="9170633" y="0"/>
                </a:lnTo>
                <a:close/>
              </a:path>
            </a:pathLst>
          </a:custGeom>
          <a:solidFill>
            <a:srgbClr val="B0D7E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>
            <a:spLocks/>
          </p:cNvSpPr>
          <p:nvPr userDrawn="1"/>
        </p:nvSpPr>
        <p:spPr bwMode="auto">
          <a:xfrm>
            <a:off x="-6043" y="5384988"/>
            <a:ext cx="9167797" cy="1487133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4403732" y="6407944"/>
            <a:ext cx="36576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3C11D0-9E6D-3B44-899D-5505E0A81E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337" y="5587963"/>
            <a:ext cx="1927931" cy="1084390"/>
          </a:xfrm>
          <a:prstGeom prst="rect">
            <a:avLst/>
          </a:prstGeom>
        </p:spPr>
      </p:pic>
      <p:pic>
        <p:nvPicPr>
          <p:cNvPr id="14" name="Picture 13" descr="WSSC Revrsd logo w sloga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803" y="6125207"/>
            <a:ext cx="1176607" cy="5260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11D0-9E6D-3B44-899D-5505E0A81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11D0-9E6D-3B44-899D-5505E0A81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828801"/>
            <a:ext cx="8229600" cy="43021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defTabSz="342900">
              <a:defRPr/>
            </a:pPr>
            <a:fld id="{F4A0DEFB-2F02-4369-A115-07D93597645B}" type="datetime1">
              <a:rPr lang="en-US" sz="675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342900">
                <a:defRPr/>
              </a:pPr>
              <a:t>11/5/2018</a:t>
            </a:fld>
            <a:endParaRPr lang="en-US" sz="675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42900">
              <a:defRPr/>
            </a:pPr>
            <a:endParaRPr lang="en-US" altLang="en-US" sz="675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42900">
              <a:defRPr/>
            </a:pPr>
            <a:fld id="{28F7CF86-896D-4B10-B457-50531255E51F}" type="slidenum">
              <a:rPr lang="en-US" altLang="en-US" sz="675" smtClean="0">
                <a:solidFill>
                  <a:srgbClr val="90C226"/>
                </a:solidFill>
                <a:latin typeface="Trebuchet MS" panose="020B0603020202020204"/>
              </a:rPr>
              <a:pPr defTabSz="342900">
                <a:defRPr/>
              </a:pPr>
              <a:t>‹#›</a:t>
            </a:fld>
            <a:endParaRPr lang="en-US" altLang="en-US" sz="675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06126595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5988" y="6407944"/>
            <a:ext cx="365760" cy="365125"/>
          </a:xfrm>
        </p:spPr>
        <p:txBody>
          <a:bodyPr/>
          <a:lstStyle/>
          <a:p>
            <a:fld id="{193C11D0-9E6D-3B44-899D-5505E0A81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 rtlCol="0">
            <a:no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8" name="Picture 7" descr="WSSC Revrsd logo w sloga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2759" y="6191546"/>
            <a:ext cx="1176607" cy="5260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23021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5DEF32D-FF47-6D46-AB26-6C0096B67ABC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4939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11D0-9E6D-3B44-899D-5505E0A81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23021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5DEF32D-FF47-6D46-AB26-6C0096B67ABC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4939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11D0-9E6D-3B44-899D-5505E0A81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11D0-9E6D-3B44-899D-5505E0A81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 userDrawn="1"/>
        </p:nvSpPr>
        <p:spPr>
          <a:xfrm flipH="1" flipV="1">
            <a:off x="1370728" y="-5"/>
            <a:ext cx="7773265" cy="2160491"/>
          </a:xfrm>
          <a:prstGeom prst="rt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SSC Revrsd logo w sloga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68784" y="315735"/>
            <a:ext cx="1935476" cy="86536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44" userDrawn="1">
          <p15:clr>
            <a:srgbClr val="FBAE40"/>
          </p15:clr>
        </p15:guide>
        <p15:guide id="2" pos="53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11D0-9E6D-3B44-899D-5505E0A81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11D0-9E6D-3B44-899D-5505E0A81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23021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DEF32D-FF47-6D46-AB26-6C0096B67ABC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93C11D0-9E6D-3B44-899D-5505E0A81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5"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5"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9BBB5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b="0" i="0" u="none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411299" y="6440660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93C11D0-9E6D-3B44-899D-5505E0A81E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062" y="5791253"/>
            <a:ext cx="1927931" cy="10843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400" b="1" i="0" u="none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8560" y="1228463"/>
            <a:ext cx="6522440" cy="2923190"/>
          </a:xfrm>
        </p:spPr>
        <p:txBody>
          <a:bodyPr>
            <a:noAutofit/>
          </a:bodyPr>
          <a:lstStyle/>
          <a:p>
            <a:pPr algn="ctr">
              <a:spcBef>
                <a:spcPts val="750"/>
              </a:spcBef>
            </a:pPr>
            <a:r>
              <a:rPr lang="en-US" sz="4050" dirty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rPr>
              <a:t>How to Build a Finance Office: </a:t>
            </a:r>
            <a:br>
              <a:rPr lang="en-US" sz="4050" dirty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en-US" sz="4050" dirty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rPr>
              <a:t>Case Study in Organizing For &amp; </a:t>
            </a:r>
            <a:br>
              <a:rPr lang="en-US" sz="4050" dirty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en-US" sz="4050" dirty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rPr>
              <a:t>Sustaining Excellence </a:t>
            </a:r>
            <a:br>
              <a:rPr lang="en-US" sz="4050" dirty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endParaRPr lang="en-US" sz="4050" dirty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8613"/>
            <a:ext cx="6858000" cy="1241822"/>
          </a:xfrm>
        </p:spPr>
        <p:txBody>
          <a:bodyPr>
            <a:noAutofit/>
          </a:bodyPr>
          <a:lstStyle/>
          <a:p>
            <a:pPr algn="ctr"/>
            <a:r>
              <a:rPr lang="en-US" sz="2100" dirty="0">
                <a:solidFill>
                  <a:schemeClr val="tx1"/>
                </a:solidFill>
                <a:latin typeface="Garamond" panose="02020404030301010803" pitchFamily="18" charset="0"/>
              </a:rPr>
              <a:t>Metro Washington GFOA Conference</a:t>
            </a:r>
          </a:p>
          <a:p>
            <a:pPr algn="ctr"/>
            <a:r>
              <a:rPr lang="en-US" sz="2100" dirty="0">
                <a:solidFill>
                  <a:schemeClr val="tx1"/>
                </a:solidFill>
                <a:latin typeface="Garamond" panose="02020404030301010803" pitchFamily="18" charset="0"/>
              </a:rPr>
              <a:t>Washington, D.C.</a:t>
            </a:r>
          </a:p>
          <a:p>
            <a:pPr algn="ctr"/>
            <a:r>
              <a:rPr lang="en-US" sz="2100">
                <a:solidFill>
                  <a:schemeClr val="tx1"/>
                </a:solidFill>
                <a:latin typeface="Garamond" panose="02020404030301010803" pitchFamily="18" charset="0"/>
              </a:rPr>
              <a:t>November 7, </a:t>
            </a:r>
            <a:r>
              <a:rPr lang="en-US" sz="2100" dirty="0">
                <a:solidFill>
                  <a:schemeClr val="tx1"/>
                </a:solidFill>
                <a:latin typeface="Garamond" panose="02020404030301010803" pitchFamily="18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503755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924476"/>
            <a:ext cx="7886700" cy="706786"/>
          </a:xfrm>
        </p:spPr>
        <p:txBody>
          <a:bodyPr>
            <a:normAutofit fontScale="90000"/>
          </a:bodyPr>
          <a:lstStyle/>
          <a:p>
            <a:r>
              <a:rPr lang="en-US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Case Study: Controller’s Division Reorganization</a:t>
            </a:r>
            <a:endParaRPr lang="en-US" altLang="en-US" sz="3000" dirty="0">
              <a:latin typeface="Garamond" panose="02020404030301010803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79925" y="1634024"/>
            <a:ext cx="7886700" cy="413579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100" b="1" dirty="0">
                <a:latin typeface="Garamond" panose="02020404030301010803" pitchFamily="18" charset="0"/>
              </a:rPr>
              <a:t>CONSEQUENCES</a:t>
            </a:r>
          </a:p>
          <a:p>
            <a:pPr>
              <a:lnSpc>
                <a:spcPct val="80000"/>
              </a:lnSpc>
            </a:pPr>
            <a:r>
              <a:rPr lang="en-US" altLang="en-US" sz="2100" dirty="0">
                <a:latin typeface="Garamond" panose="02020404030301010803" pitchFamily="18" charset="0"/>
              </a:rPr>
              <a:t>Material Weaknesses and Significant Deficiencies: Cash Management and Bank </a:t>
            </a:r>
            <a:br>
              <a:rPr lang="en-US" altLang="en-US" sz="2100" dirty="0">
                <a:latin typeface="Garamond" panose="02020404030301010803" pitchFamily="18" charset="0"/>
              </a:rPr>
            </a:br>
            <a:r>
              <a:rPr lang="en-US" altLang="en-US" sz="2100" dirty="0">
                <a:latin typeface="Garamond" panose="02020404030301010803" pitchFamily="18" charset="0"/>
              </a:rPr>
              <a:t>Reconciliations; Housing Loans; Journal Entries</a:t>
            </a:r>
          </a:p>
          <a:p>
            <a:pPr>
              <a:lnSpc>
                <a:spcPct val="80000"/>
              </a:lnSpc>
            </a:pPr>
            <a:r>
              <a:rPr lang="en-US" altLang="en-US" sz="2100" dirty="0">
                <a:latin typeface="Garamond" panose="02020404030301010803" pitchFamily="18" charset="0"/>
              </a:rPr>
              <a:t>3 Month Delay in CAFR Production</a:t>
            </a:r>
          </a:p>
          <a:p>
            <a:pPr lvl="1">
              <a:lnSpc>
                <a:spcPct val="80000"/>
              </a:lnSpc>
            </a:pPr>
            <a:r>
              <a:rPr lang="en-US" altLang="en-US" sz="2250" dirty="0">
                <a:latin typeface="Garamond" panose="02020404030301010803" pitchFamily="18" charset="0"/>
              </a:rPr>
              <a:t>Disclosure Issues</a:t>
            </a:r>
          </a:p>
          <a:p>
            <a:pPr>
              <a:lnSpc>
                <a:spcPct val="80000"/>
              </a:lnSpc>
            </a:pPr>
            <a:r>
              <a:rPr lang="en-US" altLang="en-US" sz="2100" dirty="0">
                <a:latin typeface="Garamond" panose="02020404030301010803" pitchFamily="18" charset="0"/>
              </a:rPr>
              <a:t>Ongoing vulnerabilities with transaction processing</a:t>
            </a:r>
          </a:p>
          <a:p>
            <a:pPr>
              <a:lnSpc>
                <a:spcPct val="80000"/>
              </a:lnSpc>
            </a:pPr>
            <a:r>
              <a:rPr lang="en-US" altLang="en-US" sz="2100" dirty="0">
                <a:latin typeface="Garamond" panose="02020404030301010803" pitchFamily="18" charset="0"/>
              </a:rPr>
              <a:t>Delay in reimbursing General Fund for advances to the Capital</a:t>
            </a:r>
            <a:br>
              <a:rPr lang="en-US" altLang="en-US" sz="2100" dirty="0">
                <a:latin typeface="Garamond" panose="02020404030301010803" pitchFamily="18" charset="0"/>
              </a:rPr>
            </a:br>
            <a:r>
              <a:rPr lang="en-US" altLang="en-US" sz="2100" dirty="0">
                <a:latin typeface="Garamond" panose="02020404030301010803" pitchFamily="18" charset="0"/>
              </a:rPr>
              <a:t> Projects Fund and other activities</a:t>
            </a:r>
          </a:p>
          <a:p>
            <a:pPr>
              <a:lnSpc>
                <a:spcPct val="80000"/>
              </a:lnSpc>
            </a:pPr>
            <a:r>
              <a:rPr lang="en-US" altLang="en-US" sz="2100" dirty="0">
                <a:latin typeface="Garamond" panose="02020404030301010803" pitchFamily="18" charset="0"/>
              </a:rPr>
              <a:t>Staff Turnover/Retention</a:t>
            </a:r>
          </a:p>
          <a:p>
            <a:pPr lvl="1">
              <a:lnSpc>
                <a:spcPct val="80000"/>
              </a:lnSpc>
            </a:pPr>
            <a:r>
              <a:rPr lang="en-US" altLang="en-US" sz="1950" dirty="0">
                <a:latin typeface="Garamond" panose="02020404030301010803" pitchFamily="18" charset="0"/>
              </a:rPr>
              <a:t>Highly competitive market for Accountants and employees with ERP skills</a:t>
            </a:r>
          </a:p>
          <a:p>
            <a:pPr>
              <a:lnSpc>
                <a:spcPct val="80000"/>
              </a:lnSpc>
            </a:pPr>
            <a:r>
              <a:rPr lang="en-US" altLang="en-US" sz="2100" dirty="0">
                <a:latin typeface="Garamond" panose="02020404030301010803" pitchFamily="18" charset="0"/>
              </a:rPr>
              <a:t>Morale and ERP Adoption</a:t>
            </a:r>
          </a:p>
          <a:p>
            <a:pPr>
              <a:lnSpc>
                <a:spcPct val="80000"/>
              </a:lnSpc>
            </a:pPr>
            <a:r>
              <a:rPr lang="en-US" altLang="en-US" sz="2100" dirty="0">
                <a:latin typeface="Garamond" panose="02020404030301010803" pitchFamily="18" charset="0"/>
              </a:rPr>
              <a:t>Failure to fully exploit reporting, analytical, and process efficiencies</a:t>
            </a:r>
            <a:br>
              <a:rPr lang="en-US" altLang="en-US" sz="2100" dirty="0">
                <a:latin typeface="Garamond" panose="02020404030301010803" pitchFamily="18" charset="0"/>
              </a:rPr>
            </a:br>
            <a:r>
              <a:rPr lang="en-US" altLang="en-US" sz="2100" dirty="0">
                <a:latin typeface="Garamond" panose="02020404030301010803" pitchFamily="18" charset="0"/>
              </a:rPr>
              <a:t> in new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D0D6-9ED5-44CA-B395-0D299A170D83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485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902" y="1063229"/>
            <a:ext cx="7322198" cy="570309"/>
          </a:xfrm>
        </p:spPr>
        <p:txBody>
          <a:bodyPr>
            <a:noAutofit/>
          </a:bodyPr>
          <a:lstStyle/>
          <a:p>
            <a:pPr algn="ctr">
              <a:spcBef>
                <a:spcPts val="750"/>
              </a:spcBef>
              <a:buClr>
                <a:schemeClr val="accent1"/>
              </a:buClr>
              <a:buSzPct val="80000"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Case Study: Controller’s Division Reorganization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6815" y="1696143"/>
            <a:ext cx="7191286" cy="38290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Garamond" panose="02020404030301010803" pitchFamily="18" charset="0"/>
              </a:rPr>
              <a:t>SOLUTION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Get the right people on the bus, the right people in the right seats, and…. </a:t>
            </a:r>
          </a:p>
          <a:p>
            <a:pPr marL="342900" lvl="1" indent="0">
              <a:lnSpc>
                <a:spcPct val="80000"/>
              </a:lnSpc>
              <a:buNone/>
            </a:pPr>
            <a:r>
              <a:rPr lang="en-US" altLang="en-US" sz="1500" dirty="0">
                <a:latin typeface="Garamond" panose="02020404030301010803" pitchFamily="18" charset="0"/>
              </a:rPr>
              <a:t>(“Good to Great” – James C. Collins)</a:t>
            </a:r>
          </a:p>
          <a:p>
            <a:pPr>
              <a:lnSpc>
                <a:spcPct val="80000"/>
              </a:lnSpc>
            </a:pPr>
            <a:r>
              <a:rPr lang="en-US" altLang="en-US" sz="2100" dirty="0">
                <a:latin typeface="Garamond" panose="02020404030301010803" pitchFamily="18" charset="0"/>
              </a:rPr>
              <a:t>Staffing: </a:t>
            </a:r>
            <a:r>
              <a:rPr lang="en-US" altLang="en-US" sz="1800" dirty="0">
                <a:latin typeface="Garamond" panose="02020404030301010803" pitchFamily="18" charset="0"/>
              </a:rPr>
              <a:t>Address gaps: skills; workload; vulnerabilities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Staffing where the workload and vulnerabilities exist with the right staff with the right skill set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Transition from heavy reliance on contractors to staff.  Reduced costs and build up institutional knowledge and capabilities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Use contractors for special studies/business process reviews, time sensitive responses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Change the culture from complaining and reactive responses to problem solving, technology oriented, independent, and pro-active through staffing selection, leadership, and training.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951B-3167-4E58-B326-ED6D8B6364AE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290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0708" y="609560"/>
            <a:ext cx="8656320" cy="479822"/>
          </a:xfrm>
        </p:spPr>
        <p:txBody>
          <a:bodyPr>
            <a:normAutofit fontScale="90000"/>
          </a:bodyPr>
          <a:lstStyle/>
          <a:p>
            <a:pPr algn="ctr">
              <a:spcBef>
                <a:spcPts val="750"/>
              </a:spcBef>
              <a:buClr>
                <a:schemeClr val="accent1"/>
              </a:buClr>
              <a:buSzPct val="80000"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Case Study: Controller’s Division Reorganization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52057" y="1473071"/>
            <a:ext cx="7624451" cy="40774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Garamond" panose="02020404030301010803" pitchFamily="18" charset="0"/>
              </a:rPr>
              <a:t>WHAT SUCCESS MEANS</a:t>
            </a:r>
          </a:p>
          <a:p>
            <a:pPr>
              <a:lnSpc>
                <a:spcPct val="9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Clean Audits</a:t>
            </a:r>
          </a:p>
          <a:p>
            <a:pPr lvl="1"/>
            <a:r>
              <a:rPr lang="en-US" altLang="en-US" sz="1500" dirty="0">
                <a:latin typeface="Garamond" panose="02020404030301010803" pitchFamily="18" charset="0"/>
              </a:rPr>
              <a:t>Reduced SD &amp; MW in next year and eliminated by 2013</a:t>
            </a:r>
          </a:p>
          <a:p>
            <a:pPr>
              <a:lnSpc>
                <a:spcPct val="9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Stronger, reliable internal controls for payments, cash management, other financial transactions</a:t>
            </a:r>
          </a:p>
          <a:p>
            <a:pPr lvl="1"/>
            <a:r>
              <a:rPr lang="en-US" altLang="en-US" sz="1500" dirty="0">
                <a:latin typeface="Garamond" panose="02020404030301010803" pitchFamily="18" charset="0"/>
              </a:rPr>
              <a:t>Instituted internal AP audits Conducted and implemented Treasury Risk Assessments</a:t>
            </a:r>
          </a:p>
          <a:p>
            <a:pPr>
              <a:lnSpc>
                <a:spcPct val="9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Exploiting system capabilities to implement enterprise wide improved business processes</a:t>
            </a:r>
          </a:p>
          <a:p>
            <a:pPr>
              <a:lnSpc>
                <a:spcPct val="9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Robust and timely enterprise wide financial reporting capabilities</a:t>
            </a:r>
          </a:p>
          <a:p>
            <a:pPr>
              <a:lnSpc>
                <a:spcPct val="9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Consulting and collaboration with other departments to improve financial analysis and understanding of County’s financial position &amp; processes</a:t>
            </a:r>
          </a:p>
          <a:p>
            <a:pPr lvl="1">
              <a:lnSpc>
                <a:spcPct val="90000"/>
              </a:lnSpc>
            </a:pPr>
            <a:r>
              <a:rPr lang="en-US" altLang="en-US" sz="1650" dirty="0">
                <a:latin typeface="Garamond" panose="02020404030301010803" pitchFamily="18" charset="0"/>
              </a:rPr>
              <a:t>“Roadshow”</a:t>
            </a:r>
          </a:p>
          <a:p>
            <a:pPr>
              <a:lnSpc>
                <a:spcPct val="9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Greater financial transparency</a:t>
            </a:r>
          </a:p>
          <a:p>
            <a:pPr>
              <a:lnSpc>
                <a:spcPct val="9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Reduced overtime in all Divisions</a:t>
            </a:r>
          </a:p>
          <a:p>
            <a:pPr>
              <a:lnSpc>
                <a:spcPct val="90000"/>
              </a:lnSpc>
            </a:pPr>
            <a:endParaRPr lang="en-US" altLang="en-US" sz="1800" dirty="0">
              <a:latin typeface="Garamond" panose="020204040303010108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42F8-048F-4C8C-B9DC-236662F9BD52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328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27324"/>
          </a:xfrm>
        </p:spPr>
        <p:txBody>
          <a:bodyPr>
            <a:normAutofit fontScale="90000"/>
          </a:bodyPr>
          <a:lstStyle/>
          <a:p>
            <a:pPr algn="ctr">
              <a:spcBef>
                <a:spcPts val="750"/>
              </a:spcBef>
              <a:buClr>
                <a:schemeClr val="accent1"/>
              </a:buClr>
              <a:buSzPct val="80000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The Other Divisions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41741"/>
            <a:ext cx="7886700" cy="374823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A similar approach was used for the other core Finance functions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Treasury: Cross Training and Documentation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Risk Management: New Third Party Administrator &amp; improved audit results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Banking &amp; Investments: Moved from Single Threaded to a full cross trained team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Debt Management: Build depth; Training; and support for transactions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Next step is improved communications and networking</a:t>
            </a:r>
          </a:p>
          <a:p>
            <a:endParaRPr lang="en-US" sz="15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61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0950"/>
            <a:ext cx="8229599" cy="1143000"/>
          </a:xfrm>
        </p:spPr>
        <p:txBody>
          <a:bodyPr>
            <a:normAutofit/>
          </a:bodyPr>
          <a:lstStyle/>
          <a:p>
            <a:pPr algn="ctr">
              <a:spcBef>
                <a:spcPts val="750"/>
              </a:spcBef>
              <a:buClr>
                <a:schemeClr val="accent1"/>
              </a:buClr>
              <a:buSzPct val="80000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850960"/>
            <a:ext cx="6447501" cy="3890865"/>
          </a:xfrm>
        </p:spPr>
        <p:txBody>
          <a:bodyPr>
            <a:normAutofit/>
          </a:bodyPr>
          <a:lstStyle/>
          <a:p>
            <a:r>
              <a:rPr lang="en-US" sz="2250" dirty="0">
                <a:latin typeface="Garamond" panose="02020404030301010803" pitchFamily="18" charset="0"/>
              </a:rPr>
              <a:t>Identify the most critical needs as understood by the customers and understand what is needed to address the needs</a:t>
            </a:r>
          </a:p>
          <a:p>
            <a:r>
              <a:rPr lang="en-US" sz="2250" dirty="0">
                <a:latin typeface="Garamond" panose="02020404030301010803" pitchFamily="18" charset="0"/>
              </a:rPr>
              <a:t>Work through the bureaucratic process… just quickly and creatively</a:t>
            </a:r>
          </a:p>
          <a:p>
            <a:pPr lvl="1"/>
            <a:r>
              <a:rPr lang="en-US" sz="2250" dirty="0">
                <a:latin typeface="Garamond" panose="02020404030301010803" pitchFamily="18" charset="0"/>
              </a:rPr>
              <a:t>Look for the solution</a:t>
            </a:r>
          </a:p>
          <a:p>
            <a:r>
              <a:rPr lang="en-US" sz="2250" dirty="0">
                <a:latin typeface="Garamond" panose="02020404030301010803" pitchFamily="18" charset="0"/>
              </a:rPr>
              <a:t>Measure it and Communicate it</a:t>
            </a:r>
          </a:p>
          <a:p>
            <a:pPr lvl="1"/>
            <a:r>
              <a:rPr lang="en-US" sz="2250" dirty="0">
                <a:latin typeface="Garamond" panose="02020404030301010803" pitchFamily="18" charset="0"/>
              </a:rPr>
              <a:t>Tax Compliance Report</a:t>
            </a:r>
          </a:p>
          <a:p>
            <a:pPr lvl="1"/>
            <a:r>
              <a:rPr lang="en-US" sz="2250" dirty="0">
                <a:latin typeface="Garamond" panose="02020404030301010803" pitchFamily="18" charset="0"/>
              </a:rPr>
              <a:t>Small Business Report</a:t>
            </a:r>
          </a:p>
        </p:txBody>
      </p:sp>
    </p:spTree>
    <p:extLst>
      <p:ext uri="{BB962C8B-B14F-4D97-AF65-F5344CB8AC3E}">
        <p14:creationId xmlns:p14="http://schemas.microsoft.com/office/powerpoint/2010/main" val="821480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14450"/>
            <a:ext cx="8635999" cy="480527"/>
          </a:xfrm>
        </p:spPr>
        <p:txBody>
          <a:bodyPr>
            <a:noAutofit/>
          </a:bodyPr>
          <a:lstStyle/>
          <a:p>
            <a:pPr algn="ctr">
              <a:spcBef>
                <a:spcPts val="750"/>
              </a:spcBef>
              <a:buClr>
                <a:schemeClr val="accent1"/>
              </a:buClr>
              <a:buSzPct val="80000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Feedback and Continuous Improvement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843963"/>
            <a:ext cx="6447501" cy="379989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Secret Shopper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Customer Service Survey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Reinforcing the Message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Communication with Managers and Employees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The Open Door 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Periodic Staff and Management Retreats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Trusting Managers to take the initiative and take calculated risks in staffing changes and problem resolution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6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14450"/>
            <a:ext cx="7572130" cy="571500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Transition from Crisis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954531"/>
            <a:ext cx="6447501" cy="343374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Trusting Managers and staff to: </a:t>
            </a:r>
          </a:p>
          <a:p>
            <a:pPr lvl="1"/>
            <a:r>
              <a:rPr lang="en-US" sz="2250" dirty="0">
                <a:latin typeface="Garamond" panose="02020404030301010803" pitchFamily="18" charset="0"/>
              </a:rPr>
              <a:t>Take the initiative</a:t>
            </a:r>
          </a:p>
          <a:p>
            <a:pPr lvl="1"/>
            <a:r>
              <a:rPr lang="en-US" sz="2250" dirty="0">
                <a:latin typeface="Garamond" panose="02020404030301010803" pitchFamily="18" charset="0"/>
              </a:rPr>
              <a:t>Take calculated risks in staffing changes and problem resolution</a:t>
            </a:r>
          </a:p>
          <a:p>
            <a:pPr lvl="1"/>
            <a:r>
              <a:rPr lang="en-US" sz="2250" dirty="0">
                <a:latin typeface="Garamond" panose="02020404030301010803" pitchFamily="18" charset="0"/>
              </a:rPr>
              <a:t>Encourage &amp; reward creativity, innovation, success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898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00442"/>
            <a:ext cx="7886700" cy="435836"/>
          </a:xfrm>
        </p:spPr>
        <p:txBody>
          <a:bodyPr>
            <a:noAutofit/>
          </a:bodyPr>
          <a:lstStyle/>
          <a:p>
            <a:pPr algn="ctr"/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Jurisdiction Snapshot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3554"/>
            <a:ext cx="7886700" cy="3876419"/>
          </a:xfrm>
        </p:spPr>
        <p:txBody>
          <a:bodyPr>
            <a:noAutofit/>
          </a:bodyPr>
          <a:lstStyle/>
          <a:p>
            <a:r>
              <a:rPr lang="en-US" sz="1950" dirty="0">
                <a:latin typeface="Garamond" panose="02020404030301010803" pitchFamily="18" charset="0"/>
              </a:rPr>
              <a:t>Population: 1 MM</a:t>
            </a:r>
          </a:p>
          <a:p>
            <a:r>
              <a:rPr lang="en-US" sz="1950" dirty="0">
                <a:latin typeface="Garamond" panose="02020404030301010803" pitchFamily="18" charset="0"/>
              </a:rPr>
              <a:t>Total General Fund Revenues: $2.9 BB</a:t>
            </a:r>
          </a:p>
          <a:p>
            <a:r>
              <a:rPr lang="en-US" sz="1950" dirty="0">
                <a:latin typeface="Garamond" panose="02020404030301010803" pitchFamily="18" charset="0"/>
              </a:rPr>
              <a:t>Total General Fund Expenditures: $2.8 BB</a:t>
            </a:r>
          </a:p>
          <a:p>
            <a:r>
              <a:rPr lang="en-US" sz="1950" dirty="0">
                <a:latin typeface="Garamond" panose="02020404030301010803" pitchFamily="18" charset="0"/>
              </a:rPr>
              <a:t>Number of Governmental Funds and Business Funds:  ~30</a:t>
            </a:r>
          </a:p>
          <a:p>
            <a:r>
              <a:rPr lang="en-US" sz="1950" dirty="0">
                <a:latin typeface="Garamond" panose="02020404030301010803" pitchFamily="18" charset="0"/>
              </a:rPr>
              <a:t>Elected Executive/Council Form of Government</a:t>
            </a:r>
          </a:p>
          <a:p>
            <a:r>
              <a:rPr lang="en-US" sz="1950" dirty="0">
                <a:latin typeface="Garamond" panose="02020404030301010803" pitchFamily="18" charset="0"/>
              </a:rPr>
              <a:t>Decentralized operating environment 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74740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Context for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05834"/>
            <a:ext cx="7886700" cy="36841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000" dirty="0">
                <a:latin typeface="Garamond" panose="02020404030301010803" pitchFamily="18" charset="0"/>
              </a:rPr>
              <a:t>Start as Finance Director 7/2011</a:t>
            </a:r>
          </a:p>
          <a:p>
            <a:pPr>
              <a:lnSpc>
                <a:spcPct val="100000"/>
              </a:lnSpc>
            </a:pPr>
            <a:r>
              <a:rPr lang="en-US" sz="3000" dirty="0">
                <a:latin typeface="Garamond" panose="02020404030301010803" pitchFamily="18" charset="0"/>
              </a:rPr>
              <a:t>Post ERP Go Live 7/2010</a:t>
            </a:r>
          </a:p>
          <a:p>
            <a:pPr marL="514350" lvl="2">
              <a:spcBef>
                <a:spcPts val="750"/>
              </a:spcBef>
            </a:pPr>
            <a:r>
              <a:rPr lang="en-US" sz="2700" dirty="0">
                <a:latin typeface="Garamond" panose="02020404030301010803" pitchFamily="18" charset="0"/>
              </a:rPr>
              <a:t>Best Practices and </a:t>
            </a:r>
          </a:p>
          <a:p>
            <a:pPr marL="514350" lvl="2">
              <a:spcBef>
                <a:spcPts val="750"/>
              </a:spcBef>
            </a:pPr>
            <a:r>
              <a:rPr lang="en-US" sz="2700" dirty="0">
                <a:latin typeface="Garamond" panose="02020404030301010803" pitchFamily="18" charset="0"/>
              </a:rPr>
              <a:t>Change Management</a:t>
            </a:r>
          </a:p>
          <a:p>
            <a:pPr>
              <a:lnSpc>
                <a:spcPct val="100000"/>
              </a:lnSpc>
            </a:pPr>
            <a:r>
              <a:rPr lang="en-US" sz="3000" dirty="0">
                <a:latin typeface="Garamond" panose="02020404030301010803" pitchFamily="18" charset="0"/>
              </a:rPr>
              <a:t>Emerging from the Great Recession</a:t>
            </a:r>
          </a:p>
          <a:p>
            <a:pPr marL="514350" lvl="2">
              <a:spcBef>
                <a:spcPts val="750"/>
              </a:spcBef>
            </a:pPr>
            <a:r>
              <a:rPr lang="en-US" dirty="0">
                <a:latin typeface="Garamond" panose="02020404030301010803" pitchFamily="18" charset="0"/>
              </a:rPr>
              <a:t>Position Cuts</a:t>
            </a:r>
          </a:p>
          <a:p>
            <a:pPr marL="514350" lvl="2">
              <a:spcBef>
                <a:spcPts val="750"/>
              </a:spcBef>
            </a:pPr>
            <a:r>
              <a:rPr lang="en-US" dirty="0">
                <a:latin typeface="Garamond" panose="02020404030301010803" pitchFamily="18" charset="0"/>
              </a:rPr>
              <a:t>Hiring and Procurement Freezes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1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342900">
              <a:defRPr/>
            </a:pPr>
            <a:fld id="{EBBDAF0B-CC58-426C-80AE-CA503CE6F5C4}" type="slidenum">
              <a:rPr lang="en-US" altLang="en-US" sz="675">
                <a:solidFill>
                  <a:prstClr val="black"/>
                </a:solidFill>
              </a:rPr>
              <a:pPr defTabSz="342900">
                <a:defRPr/>
              </a:pPr>
              <a:t>4</a:t>
            </a:fld>
            <a:endParaRPr lang="en-US" altLang="en-US" sz="675">
              <a:solidFill>
                <a:prstClr val="black"/>
              </a:solidFill>
            </a:endParaRPr>
          </a:p>
        </p:txBody>
      </p:sp>
      <p:grpSp>
        <p:nvGrpSpPr>
          <p:cNvPr id="14339" name="Group 89"/>
          <p:cNvGrpSpPr>
            <a:grpSpLocks/>
          </p:cNvGrpSpPr>
          <p:nvPr/>
        </p:nvGrpSpPr>
        <p:grpSpPr bwMode="auto">
          <a:xfrm>
            <a:off x="641918" y="1484032"/>
            <a:ext cx="6920802" cy="2962860"/>
            <a:chOff x="564709" y="822633"/>
            <a:chExt cx="7938382" cy="1859434"/>
          </a:xfrm>
        </p:grpSpPr>
        <p:sp>
          <p:nvSpPr>
            <p:cNvPr id="27" name="Freeform 26"/>
            <p:cNvSpPr/>
            <p:nvPr/>
          </p:nvSpPr>
          <p:spPr>
            <a:xfrm>
              <a:off x="3793660" y="822633"/>
              <a:ext cx="2221302" cy="810008"/>
            </a:xfrm>
            <a:custGeom>
              <a:avLst/>
              <a:gdLst>
                <a:gd name="connsiteX0" fmla="*/ 0 w 1020877"/>
                <a:gd name="connsiteY0" fmla="*/ 0 h 600491"/>
                <a:gd name="connsiteX1" fmla="*/ 1020877 w 1020877"/>
                <a:gd name="connsiteY1" fmla="*/ 0 h 600491"/>
                <a:gd name="connsiteX2" fmla="*/ 1020877 w 1020877"/>
                <a:gd name="connsiteY2" fmla="*/ 600491 h 600491"/>
                <a:gd name="connsiteX3" fmla="*/ 0 w 1020877"/>
                <a:gd name="connsiteY3" fmla="*/ 600491 h 600491"/>
                <a:gd name="connsiteX4" fmla="*/ 0 w 1020877"/>
                <a:gd name="connsiteY4" fmla="*/ 0 h 60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877" h="600491">
                  <a:moveTo>
                    <a:pt x="0" y="0"/>
                  </a:moveTo>
                  <a:lnTo>
                    <a:pt x="1020877" y="0"/>
                  </a:lnTo>
                  <a:lnTo>
                    <a:pt x="1020877" y="600491"/>
                  </a:lnTo>
                  <a:lnTo>
                    <a:pt x="0" y="6004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FF"/>
            </a:solidFill>
            <a:ln>
              <a:solidFill>
                <a:srgbClr val="9999FF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3810" tIns="3810" rIns="3810" bIns="3810" spcCol="1270" anchor="ctr"/>
            <a:lstStyle/>
            <a:p>
              <a:pPr algn="ctr" defTabSz="266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Department of Finance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64709" y="1979730"/>
              <a:ext cx="1431312" cy="702337"/>
            </a:xfrm>
            <a:custGeom>
              <a:avLst/>
              <a:gdLst>
                <a:gd name="connsiteX0" fmla="*/ 0 w 850242"/>
                <a:gd name="connsiteY0" fmla="*/ 0 h 425121"/>
                <a:gd name="connsiteX1" fmla="*/ 850242 w 850242"/>
                <a:gd name="connsiteY1" fmla="*/ 0 h 425121"/>
                <a:gd name="connsiteX2" fmla="*/ 850242 w 850242"/>
                <a:gd name="connsiteY2" fmla="*/ 425121 h 425121"/>
                <a:gd name="connsiteX3" fmla="*/ 0 w 850242"/>
                <a:gd name="connsiteY3" fmla="*/ 425121 h 425121"/>
                <a:gd name="connsiteX4" fmla="*/ 0 w 850242"/>
                <a:gd name="connsiteY4" fmla="*/ 0 h 42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242" h="425121">
                  <a:moveTo>
                    <a:pt x="0" y="0"/>
                  </a:moveTo>
                  <a:lnTo>
                    <a:pt x="850242" y="0"/>
                  </a:lnTo>
                  <a:lnTo>
                    <a:pt x="850242" y="425121"/>
                  </a:lnTo>
                  <a:lnTo>
                    <a:pt x="0" y="425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FF"/>
            </a:solidFill>
            <a:ln>
              <a:solidFill>
                <a:srgbClr val="9999FF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3334" tIns="3334" rIns="3334" bIns="3334" spcCol="1270" anchor="ctr"/>
            <a:lstStyle/>
            <a:p>
              <a:pPr algn="ctr" defTabSz="23336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5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Information Technology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2191477" y="1979731"/>
              <a:ext cx="1431312" cy="661816"/>
            </a:xfrm>
            <a:custGeom>
              <a:avLst/>
              <a:gdLst>
                <a:gd name="connsiteX0" fmla="*/ 0 w 850242"/>
                <a:gd name="connsiteY0" fmla="*/ 0 h 425121"/>
                <a:gd name="connsiteX1" fmla="*/ 850242 w 850242"/>
                <a:gd name="connsiteY1" fmla="*/ 0 h 425121"/>
                <a:gd name="connsiteX2" fmla="*/ 850242 w 850242"/>
                <a:gd name="connsiteY2" fmla="*/ 425121 h 425121"/>
                <a:gd name="connsiteX3" fmla="*/ 0 w 850242"/>
                <a:gd name="connsiteY3" fmla="*/ 425121 h 425121"/>
                <a:gd name="connsiteX4" fmla="*/ 0 w 850242"/>
                <a:gd name="connsiteY4" fmla="*/ 0 h 42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242" h="425121">
                  <a:moveTo>
                    <a:pt x="0" y="0"/>
                  </a:moveTo>
                  <a:lnTo>
                    <a:pt x="850242" y="0"/>
                  </a:lnTo>
                  <a:lnTo>
                    <a:pt x="850242" y="425121"/>
                  </a:lnTo>
                  <a:lnTo>
                    <a:pt x="0" y="425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FF"/>
            </a:solidFill>
            <a:ln>
              <a:solidFill>
                <a:srgbClr val="9999FF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3334" tIns="3334" rIns="3334" bIns="3334" spcCol="1270" anchor="ctr"/>
            <a:lstStyle/>
            <a:p>
              <a:pPr algn="ctr" defTabSz="23336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Cash &amp;</a:t>
              </a:r>
            </a:p>
            <a:p>
              <a:pPr algn="ctr" defTabSz="23336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Debt Management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3794223" y="1979731"/>
              <a:ext cx="1431312" cy="661816"/>
            </a:xfrm>
            <a:custGeom>
              <a:avLst/>
              <a:gdLst>
                <a:gd name="connsiteX0" fmla="*/ 0 w 850242"/>
                <a:gd name="connsiteY0" fmla="*/ 0 h 425121"/>
                <a:gd name="connsiteX1" fmla="*/ 850242 w 850242"/>
                <a:gd name="connsiteY1" fmla="*/ 0 h 425121"/>
                <a:gd name="connsiteX2" fmla="*/ 850242 w 850242"/>
                <a:gd name="connsiteY2" fmla="*/ 425121 h 425121"/>
                <a:gd name="connsiteX3" fmla="*/ 0 w 850242"/>
                <a:gd name="connsiteY3" fmla="*/ 425121 h 425121"/>
                <a:gd name="connsiteX4" fmla="*/ 0 w 850242"/>
                <a:gd name="connsiteY4" fmla="*/ 0 h 42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242" h="425121">
                  <a:moveTo>
                    <a:pt x="0" y="0"/>
                  </a:moveTo>
                  <a:lnTo>
                    <a:pt x="850242" y="0"/>
                  </a:lnTo>
                  <a:lnTo>
                    <a:pt x="850242" y="425121"/>
                  </a:lnTo>
                  <a:lnTo>
                    <a:pt x="0" y="425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FF"/>
            </a:solidFill>
            <a:ln>
              <a:solidFill>
                <a:srgbClr val="9999FF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3334" tIns="3334" rIns="3334" bIns="3334" spcCol="1270" anchor="ctr"/>
            <a:lstStyle/>
            <a:p>
              <a:pPr algn="ctr" defTabSz="23336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Controller</a:t>
              </a:r>
              <a:endParaRPr lang="en-US" sz="1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5445010" y="1979731"/>
              <a:ext cx="1431312" cy="661816"/>
            </a:xfrm>
            <a:custGeom>
              <a:avLst/>
              <a:gdLst>
                <a:gd name="connsiteX0" fmla="*/ 0 w 850242"/>
                <a:gd name="connsiteY0" fmla="*/ 0 h 425121"/>
                <a:gd name="connsiteX1" fmla="*/ 850242 w 850242"/>
                <a:gd name="connsiteY1" fmla="*/ 0 h 425121"/>
                <a:gd name="connsiteX2" fmla="*/ 850242 w 850242"/>
                <a:gd name="connsiteY2" fmla="*/ 425121 h 425121"/>
                <a:gd name="connsiteX3" fmla="*/ 0 w 850242"/>
                <a:gd name="connsiteY3" fmla="*/ 425121 h 425121"/>
                <a:gd name="connsiteX4" fmla="*/ 0 w 850242"/>
                <a:gd name="connsiteY4" fmla="*/ 0 h 42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242" h="425121">
                  <a:moveTo>
                    <a:pt x="0" y="0"/>
                  </a:moveTo>
                  <a:lnTo>
                    <a:pt x="850242" y="0"/>
                  </a:lnTo>
                  <a:lnTo>
                    <a:pt x="850242" y="425121"/>
                  </a:lnTo>
                  <a:lnTo>
                    <a:pt x="0" y="425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FF"/>
            </a:solidFill>
            <a:ln>
              <a:solidFill>
                <a:srgbClr val="9999FF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3334" tIns="3334" rIns="3334" bIns="3334" spcCol="1270" anchor="ctr"/>
            <a:lstStyle/>
            <a:p>
              <a:pPr algn="ctr" defTabSz="23336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1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Treasury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7071779" y="1955915"/>
              <a:ext cx="1431312" cy="685631"/>
            </a:xfrm>
            <a:custGeom>
              <a:avLst/>
              <a:gdLst>
                <a:gd name="connsiteX0" fmla="*/ 0 w 850242"/>
                <a:gd name="connsiteY0" fmla="*/ 0 h 425121"/>
                <a:gd name="connsiteX1" fmla="*/ 850242 w 850242"/>
                <a:gd name="connsiteY1" fmla="*/ 0 h 425121"/>
                <a:gd name="connsiteX2" fmla="*/ 850242 w 850242"/>
                <a:gd name="connsiteY2" fmla="*/ 425121 h 425121"/>
                <a:gd name="connsiteX3" fmla="*/ 0 w 850242"/>
                <a:gd name="connsiteY3" fmla="*/ 425121 h 425121"/>
                <a:gd name="connsiteX4" fmla="*/ 0 w 850242"/>
                <a:gd name="connsiteY4" fmla="*/ 0 h 42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242" h="425121">
                  <a:moveTo>
                    <a:pt x="0" y="0"/>
                  </a:moveTo>
                  <a:lnTo>
                    <a:pt x="850242" y="0"/>
                  </a:lnTo>
                  <a:lnTo>
                    <a:pt x="850242" y="425121"/>
                  </a:lnTo>
                  <a:lnTo>
                    <a:pt x="0" y="425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FF"/>
            </a:solidFill>
            <a:ln>
              <a:solidFill>
                <a:srgbClr val="9999FF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7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3334" tIns="3334" rIns="3334" bIns="3334" spcCol="1270" anchor="ctr"/>
            <a:lstStyle/>
            <a:p>
              <a:pPr algn="ctr" defTabSz="23336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Risk </a:t>
              </a:r>
              <a:r>
                <a:rPr lang="en-US" sz="24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Mgmt</a:t>
              </a:r>
              <a:endPara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2020372" y="1066800"/>
              <a:ext cx="1459634" cy="533150"/>
            </a:xfrm>
            <a:custGeom>
              <a:avLst/>
              <a:gdLst>
                <a:gd name="connsiteX0" fmla="*/ 0 w 850242"/>
                <a:gd name="connsiteY0" fmla="*/ 0 h 425121"/>
                <a:gd name="connsiteX1" fmla="*/ 850242 w 850242"/>
                <a:gd name="connsiteY1" fmla="*/ 0 h 425121"/>
                <a:gd name="connsiteX2" fmla="*/ 850242 w 850242"/>
                <a:gd name="connsiteY2" fmla="*/ 425121 h 425121"/>
                <a:gd name="connsiteX3" fmla="*/ 0 w 850242"/>
                <a:gd name="connsiteY3" fmla="*/ 425121 h 425121"/>
                <a:gd name="connsiteX4" fmla="*/ 0 w 850242"/>
                <a:gd name="connsiteY4" fmla="*/ 0 h 42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242" h="425121">
                  <a:moveTo>
                    <a:pt x="0" y="0"/>
                  </a:moveTo>
                  <a:lnTo>
                    <a:pt x="850242" y="0"/>
                  </a:lnTo>
                  <a:lnTo>
                    <a:pt x="850242" y="425121"/>
                  </a:lnTo>
                  <a:lnTo>
                    <a:pt x="0" y="425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FF"/>
            </a:solidFill>
            <a:ln>
              <a:solidFill>
                <a:srgbClr val="9999FF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3334" tIns="3334" rIns="3334" bIns="3334" spcCol="1270" anchor="ctr"/>
            <a:lstStyle/>
            <a:p>
              <a:pPr algn="ctr" defTabSz="23336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Chief Operating Officer</a:t>
              </a:r>
            </a:p>
          </p:txBody>
        </p:sp>
      </p:grpSp>
      <p:cxnSp>
        <p:nvCxnSpPr>
          <p:cNvPr id="14340" name="Straight Connector 58"/>
          <p:cNvCxnSpPr>
            <a:cxnSpLocks noChangeShapeType="1"/>
          </p:cNvCxnSpPr>
          <p:nvPr/>
        </p:nvCxnSpPr>
        <p:spPr bwMode="auto">
          <a:xfrm>
            <a:off x="1640552" y="2865664"/>
            <a:ext cx="5314950" cy="0"/>
          </a:xfrm>
          <a:prstGeom prst="line">
            <a:avLst/>
          </a:prstGeom>
          <a:noFill/>
          <a:ln w="9525" algn="ctr">
            <a:solidFill>
              <a:srgbClr val="99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1" name="Straight Connector 61"/>
          <p:cNvCxnSpPr>
            <a:cxnSpLocks noChangeShapeType="1"/>
          </p:cNvCxnSpPr>
          <p:nvPr/>
        </p:nvCxnSpPr>
        <p:spPr bwMode="auto">
          <a:xfrm flipV="1">
            <a:off x="3169260" y="2223810"/>
            <a:ext cx="287706" cy="1763"/>
          </a:xfrm>
          <a:prstGeom prst="line">
            <a:avLst/>
          </a:prstGeom>
          <a:noFill/>
          <a:ln w="9525" algn="ctr">
            <a:solidFill>
              <a:srgbClr val="99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2" name="Straight Connector 64"/>
          <p:cNvCxnSpPr>
            <a:cxnSpLocks noChangeShapeType="1"/>
          </p:cNvCxnSpPr>
          <p:nvPr/>
        </p:nvCxnSpPr>
        <p:spPr bwMode="auto">
          <a:xfrm>
            <a:off x="4245428" y="3072665"/>
            <a:ext cx="0" cy="251222"/>
          </a:xfrm>
          <a:prstGeom prst="line">
            <a:avLst/>
          </a:prstGeom>
          <a:noFill/>
          <a:ln w="9525" algn="ctr">
            <a:solidFill>
              <a:srgbClr val="99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3" name="Straight Connector 66"/>
          <p:cNvCxnSpPr>
            <a:cxnSpLocks noChangeShapeType="1"/>
          </p:cNvCxnSpPr>
          <p:nvPr/>
        </p:nvCxnSpPr>
        <p:spPr bwMode="auto">
          <a:xfrm>
            <a:off x="1640552" y="2854730"/>
            <a:ext cx="0" cy="469157"/>
          </a:xfrm>
          <a:prstGeom prst="line">
            <a:avLst/>
          </a:prstGeom>
          <a:noFill/>
          <a:ln w="9525" algn="ctr">
            <a:solidFill>
              <a:srgbClr val="99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4" name="Straight Connector 67"/>
          <p:cNvCxnSpPr>
            <a:cxnSpLocks noChangeShapeType="1"/>
          </p:cNvCxnSpPr>
          <p:nvPr/>
        </p:nvCxnSpPr>
        <p:spPr bwMode="auto">
          <a:xfrm flipH="1">
            <a:off x="2971800" y="2865664"/>
            <a:ext cx="6531" cy="458223"/>
          </a:xfrm>
          <a:prstGeom prst="line">
            <a:avLst/>
          </a:prstGeom>
          <a:noFill/>
          <a:ln w="9525" algn="ctr">
            <a:solidFill>
              <a:srgbClr val="99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Straight Connector 70"/>
          <p:cNvCxnSpPr>
            <a:cxnSpLocks noChangeShapeType="1"/>
          </p:cNvCxnSpPr>
          <p:nvPr/>
        </p:nvCxnSpPr>
        <p:spPr bwMode="auto">
          <a:xfrm>
            <a:off x="4245428" y="2795633"/>
            <a:ext cx="0" cy="277033"/>
          </a:xfrm>
          <a:prstGeom prst="line">
            <a:avLst/>
          </a:prstGeom>
          <a:noFill/>
          <a:ln w="12700" algn="ctr">
            <a:solidFill>
              <a:srgbClr val="99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Straight Connector 71"/>
          <p:cNvCxnSpPr>
            <a:cxnSpLocks noChangeShapeType="1"/>
          </p:cNvCxnSpPr>
          <p:nvPr/>
        </p:nvCxnSpPr>
        <p:spPr bwMode="auto">
          <a:xfrm>
            <a:off x="5738181" y="2865664"/>
            <a:ext cx="15188" cy="458223"/>
          </a:xfrm>
          <a:prstGeom prst="line">
            <a:avLst/>
          </a:prstGeom>
          <a:noFill/>
          <a:ln w="9525" algn="ctr">
            <a:solidFill>
              <a:srgbClr val="99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Straight Connector 73"/>
          <p:cNvCxnSpPr>
            <a:cxnSpLocks noChangeShapeType="1"/>
          </p:cNvCxnSpPr>
          <p:nvPr/>
        </p:nvCxnSpPr>
        <p:spPr bwMode="auto">
          <a:xfrm flipH="1">
            <a:off x="6955502" y="2854731"/>
            <a:ext cx="7831" cy="431209"/>
          </a:xfrm>
          <a:prstGeom prst="line">
            <a:avLst/>
          </a:prstGeom>
          <a:noFill/>
          <a:ln w="9525" algn="ctr">
            <a:solidFill>
              <a:srgbClr val="99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Straight Connector 79"/>
          <p:cNvCxnSpPr>
            <a:cxnSpLocks noChangeShapeType="1"/>
          </p:cNvCxnSpPr>
          <p:nvPr/>
        </p:nvCxnSpPr>
        <p:spPr bwMode="auto">
          <a:xfrm>
            <a:off x="2483644" y="3626644"/>
            <a:ext cx="685800" cy="6858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4357" name="Straight Connector 98"/>
          <p:cNvCxnSpPr>
            <a:cxnSpLocks noChangeShapeType="1"/>
          </p:cNvCxnSpPr>
          <p:nvPr/>
        </p:nvCxnSpPr>
        <p:spPr bwMode="auto">
          <a:xfrm>
            <a:off x="5479256" y="4994672"/>
            <a:ext cx="61913" cy="0"/>
          </a:xfrm>
          <a:prstGeom prst="line">
            <a:avLst/>
          </a:prstGeom>
          <a:noFill/>
          <a:ln w="9525" algn="ctr">
            <a:solidFill>
              <a:srgbClr val="99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8" name="Straight Connector 2"/>
          <p:cNvCxnSpPr>
            <a:cxnSpLocks noChangeShapeType="1"/>
          </p:cNvCxnSpPr>
          <p:nvPr/>
        </p:nvCxnSpPr>
        <p:spPr bwMode="auto">
          <a:xfrm>
            <a:off x="5142311" y="5607845"/>
            <a:ext cx="629840" cy="526256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253747" y="767758"/>
            <a:ext cx="75113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rPr>
              <a:t>Organization Background</a:t>
            </a:r>
          </a:p>
        </p:txBody>
      </p:sp>
    </p:spTree>
    <p:extLst>
      <p:ext uri="{BB962C8B-B14F-4D97-AF65-F5344CB8AC3E}">
        <p14:creationId xmlns:p14="http://schemas.microsoft.com/office/powerpoint/2010/main" val="32623101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74740"/>
          </a:xfrm>
        </p:spPr>
        <p:txBody>
          <a:bodyPr>
            <a:normAutofit/>
          </a:bodyPr>
          <a:lstStyle/>
          <a:p>
            <a:pPr algn="ctr"/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Context for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4024"/>
            <a:ext cx="7886700" cy="3855949"/>
          </a:xfrm>
        </p:spPr>
        <p:txBody>
          <a:bodyPr>
            <a:normAutofit/>
          </a:bodyPr>
          <a:lstStyle/>
          <a:p>
            <a:pPr marL="171450" lvl="1">
              <a:spcBef>
                <a:spcPts val="750"/>
              </a:spcBef>
            </a:pPr>
            <a:r>
              <a:rPr lang="en-US" sz="2100" dirty="0">
                <a:latin typeface="Garamond" panose="02020404030301010803" pitchFamily="18" charset="0"/>
              </a:rPr>
              <a:t>The ERP “Retirement Incentive Program” – </a:t>
            </a:r>
          </a:p>
          <a:p>
            <a:pPr marL="471488" lvl="2"/>
            <a:r>
              <a:rPr lang="en-US" sz="1950" dirty="0">
                <a:latin typeface="Garamond" panose="02020404030301010803" pitchFamily="18" charset="0"/>
              </a:rPr>
              <a:t>Over 25 vacancies out of 114 positions including key positions</a:t>
            </a:r>
          </a:p>
          <a:p>
            <a:pPr marL="814388" lvl="3"/>
            <a:r>
              <a:rPr lang="en-US" sz="1800" dirty="0">
                <a:latin typeface="Garamond" panose="02020404030301010803" pitchFamily="18" charset="0"/>
              </a:rPr>
              <a:t> Chief Information Officer</a:t>
            </a:r>
          </a:p>
          <a:p>
            <a:pPr marL="814388" lvl="3"/>
            <a:r>
              <a:rPr lang="en-US" sz="1800" dirty="0">
                <a:latin typeface="Garamond" panose="02020404030301010803" pitchFamily="18" charset="0"/>
              </a:rPr>
              <a:t> Debt Manager &amp;  Investment Manager</a:t>
            </a:r>
          </a:p>
          <a:p>
            <a:pPr marL="814388" lvl="3"/>
            <a:r>
              <a:rPr lang="en-US" sz="1800" dirty="0">
                <a:latin typeface="Garamond" panose="02020404030301010803" pitchFamily="18" charset="0"/>
              </a:rPr>
              <a:t> General Accounting Manager</a:t>
            </a:r>
          </a:p>
          <a:p>
            <a:pPr marL="814388" lvl="3"/>
            <a:r>
              <a:rPr lang="en-US" sz="1800" dirty="0">
                <a:latin typeface="Garamond" panose="02020404030301010803" pitchFamily="18" charset="0"/>
              </a:rPr>
              <a:t> ERP Project Manager</a:t>
            </a:r>
          </a:p>
          <a:p>
            <a:pPr marL="171450" lvl="1">
              <a:spcBef>
                <a:spcPts val="750"/>
              </a:spcBef>
            </a:pPr>
            <a:r>
              <a:rPr lang="en-US" sz="2100" dirty="0">
                <a:latin typeface="Garamond" panose="02020404030301010803" pitchFamily="18" charset="0"/>
              </a:rPr>
              <a:t>The CAFR will be late…really late</a:t>
            </a:r>
          </a:p>
          <a:p>
            <a:pPr marL="171450" lvl="1">
              <a:spcBef>
                <a:spcPts val="750"/>
              </a:spcBef>
            </a:pPr>
            <a:r>
              <a:rPr lang="en-US" sz="2100" dirty="0">
                <a:latin typeface="Garamond" panose="02020404030301010803" pitchFamily="18" charset="0"/>
              </a:rPr>
              <a:t>Reconciliation and Transaction Processing issues</a:t>
            </a:r>
          </a:p>
          <a:p>
            <a:pPr marL="171450" lvl="1">
              <a:spcBef>
                <a:spcPts val="750"/>
              </a:spcBef>
            </a:pPr>
            <a:r>
              <a:rPr lang="en-US" sz="2100" dirty="0">
                <a:latin typeface="Garamond" panose="02020404030301010803" pitchFamily="18" charset="0"/>
              </a:rPr>
              <a:t>Controller’s Division &amp; ERP Office Communication</a:t>
            </a:r>
          </a:p>
          <a:p>
            <a:pPr marL="342900" lvl="1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82447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399137"/>
          </a:xfrm>
        </p:spPr>
        <p:txBody>
          <a:bodyPr>
            <a:no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Assessment, Triage, and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4325"/>
            <a:ext cx="7886700" cy="40827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000" dirty="0">
                <a:latin typeface="Garamond" panose="02020404030301010803" pitchFamily="18" charset="0"/>
              </a:rPr>
              <a:t>Establishing the Tone and Setting Expectations</a:t>
            </a:r>
          </a:p>
          <a:p>
            <a:pPr>
              <a:lnSpc>
                <a:spcPct val="100000"/>
              </a:lnSpc>
            </a:pPr>
            <a:r>
              <a:rPr lang="en-US" sz="3000" dirty="0">
                <a:latin typeface="Garamond" panose="02020404030301010803" pitchFamily="18" charset="0"/>
              </a:rPr>
              <a:t>Department Wide Meeting with Focus on: </a:t>
            </a:r>
          </a:p>
          <a:p>
            <a:pPr lvl="1">
              <a:spcBef>
                <a:spcPts val="750"/>
              </a:spcBef>
            </a:pPr>
            <a:r>
              <a:rPr lang="en-US" sz="3000" dirty="0">
                <a:latin typeface="Garamond" panose="02020404030301010803" pitchFamily="18" charset="0"/>
              </a:rPr>
              <a:t>Customer Service</a:t>
            </a:r>
          </a:p>
          <a:p>
            <a:pPr lvl="1">
              <a:spcBef>
                <a:spcPts val="750"/>
              </a:spcBef>
            </a:pPr>
            <a:r>
              <a:rPr lang="en-US" sz="3000" dirty="0">
                <a:latin typeface="Garamond" panose="02020404030301010803" pitchFamily="18" charset="0"/>
              </a:rPr>
              <a:t>Problem Solving</a:t>
            </a:r>
          </a:p>
          <a:p>
            <a:pPr lvl="1">
              <a:spcBef>
                <a:spcPts val="750"/>
              </a:spcBef>
            </a:pPr>
            <a:r>
              <a:rPr lang="en-US" sz="3000" dirty="0">
                <a:latin typeface="Garamond" panose="02020404030301010803" pitchFamily="18" charset="0"/>
              </a:rPr>
              <a:t>Collaboration</a:t>
            </a:r>
          </a:p>
          <a:p>
            <a:pPr lvl="1">
              <a:spcBef>
                <a:spcPts val="750"/>
              </a:spcBef>
            </a:pPr>
            <a:r>
              <a:rPr lang="en-US" sz="3000" dirty="0">
                <a:latin typeface="Garamond" panose="02020404030301010803" pitchFamily="18" charset="0"/>
              </a:rPr>
              <a:t>Identification and understanding of the issues</a:t>
            </a:r>
            <a:endParaRPr lang="en-US" sz="21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936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399137"/>
          </a:xfrm>
        </p:spPr>
        <p:txBody>
          <a:bodyPr>
            <a:no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Assessment, Triage, and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4325"/>
            <a:ext cx="7886700" cy="40827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Garamond" panose="02020404030301010803" pitchFamily="18" charset="0"/>
              </a:rPr>
              <a:t>Assessment of Issues</a:t>
            </a:r>
          </a:p>
          <a:p>
            <a:pPr lvl="1">
              <a:spcBef>
                <a:spcPts val="750"/>
              </a:spcBef>
            </a:pPr>
            <a:r>
              <a:rPr lang="en-US" sz="3600" dirty="0">
                <a:latin typeface="Garamond" panose="02020404030301010803" pitchFamily="18" charset="0"/>
              </a:rPr>
              <a:t>Who are the customers: Internal &amp; External</a:t>
            </a:r>
          </a:p>
          <a:p>
            <a:pPr lvl="1">
              <a:spcBef>
                <a:spcPts val="750"/>
              </a:spcBef>
            </a:pPr>
            <a:r>
              <a:rPr lang="en-US" sz="3600" dirty="0">
                <a:latin typeface="Garamond" panose="02020404030301010803" pitchFamily="18" charset="0"/>
              </a:rPr>
              <a:t>Meeting with Customers</a:t>
            </a:r>
          </a:p>
          <a:p>
            <a:pPr lvl="1">
              <a:spcBef>
                <a:spcPts val="750"/>
              </a:spcBef>
            </a:pPr>
            <a:r>
              <a:rPr lang="en-US" sz="3600" dirty="0">
                <a:latin typeface="Garamond" panose="02020404030301010803" pitchFamily="18" charset="0"/>
              </a:rPr>
              <a:t>Meeting with Managers and staff</a:t>
            </a:r>
          </a:p>
          <a:p>
            <a:pPr lvl="1">
              <a:spcBef>
                <a:spcPts val="750"/>
              </a:spcBef>
            </a:pPr>
            <a:r>
              <a:rPr lang="en-US" sz="3600" dirty="0">
                <a:latin typeface="Garamond" panose="02020404030301010803" pitchFamily="18" charset="0"/>
              </a:rPr>
              <a:t>Evaluating &amp;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02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51165"/>
            <a:ext cx="6447501" cy="566834"/>
          </a:xfrm>
        </p:spPr>
        <p:txBody>
          <a:bodyPr vert="horz" lIns="68580" tIns="34290" rIns="68580" bIns="34290" rtlCol="0" anchor="t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Solution &amp;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780981"/>
            <a:ext cx="6447501" cy="39188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Garamond" panose="02020404030301010803" pitchFamily="18" charset="0"/>
              </a:rPr>
              <a:t>Solution: Re-staffing and Culture Change vs. Reorganization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Dealing with the “4 Masters”: Human Resources; Budget; Procurement; &amp; Legal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Relationships and anticipating concerns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Looking for help in all the right places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Hiring: “No one reads the Washington Post anymore”</a:t>
            </a:r>
            <a:endParaRPr lang="en-US" sz="15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Garamond" panose="02020404030301010803" pitchFamily="18" charset="0"/>
              </a:rPr>
              <a:t>Don’t forget to “fly the plane”</a:t>
            </a:r>
          </a:p>
          <a:p>
            <a:pPr lvl="1"/>
            <a:r>
              <a:rPr lang="en-US" sz="2100" dirty="0">
                <a:latin typeface="Garamond" panose="02020404030301010803" pitchFamily="18" charset="0"/>
              </a:rPr>
              <a:t>Maintaining operations while addressing a crisis and</a:t>
            </a:r>
          </a:p>
          <a:p>
            <a:pPr lvl="1"/>
            <a:r>
              <a:rPr lang="en-US" sz="2100" dirty="0">
                <a:latin typeface="Garamond" panose="02020404030301010803" pitchFamily="18" charset="0"/>
              </a:rPr>
              <a:t>Making sustainable 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61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912" y="1314451"/>
            <a:ext cx="6654590" cy="396551"/>
          </a:xfrm>
        </p:spPr>
        <p:txBody>
          <a:bodyPr>
            <a:noAutofit/>
          </a:bodyPr>
          <a:lstStyle/>
          <a:p>
            <a:pPr algn="ctr"/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Case Study: Controller’s Division Reorganization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5587" y="1895686"/>
            <a:ext cx="7886700" cy="38876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Garamond" panose="02020404030301010803" pitchFamily="18" charset="0"/>
              </a:rPr>
              <a:t>CHALLENGES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Implementation of ERP was a </a:t>
            </a:r>
            <a:r>
              <a:rPr lang="en-US" altLang="en-US" sz="1800" b="1" i="1" dirty="0">
                <a:latin typeface="Garamond" panose="02020404030301010803" pitchFamily="18" charset="0"/>
              </a:rPr>
              <a:t>much</a:t>
            </a:r>
            <a:r>
              <a:rPr lang="en-US" altLang="en-US" sz="1800" dirty="0">
                <a:latin typeface="Garamond" panose="02020404030301010803" pitchFamily="18" charset="0"/>
              </a:rPr>
              <a:t> greater change management and </a:t>
            </a:r>
            <a:br>
              <a:rPr lang="en-US" altLang="en-US" sz="1800" dirty="0">
                <a:latin typeface="Garamond" panose="02020404030301010803" pitchFamily="18" charset="0"/>
              </a:rPr>
            </a:br>
            <a:r>
              <a:rPr lang="en-US" altLang="en-US" sz="1800" dirty="0">
                <a:latin typeface="Garamond" panose="02020404030301010803" pitchFamily="18" charset="0"/>
              </a:rPr>
              <a:t>knowledge transfer challenge than anticipated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New and revised business processes: Cash Management; Bank; </a:t>
            </a:r>
            <a:br>
              <a:rPr lang="en-US" altLang="en-US" sz="1800" dirty="0">
                <a:latin typeface="Garamond" panose="02020404030301010803" pitchFamily="18" charset="0"/>
              </a:rPr>
            </a:br>
            <a:r>
              <a:rPr lang="en-US" altLang="en-US" sz="1800" dirty="0">
                <a:latin typeface="Garamond" panose="02020404030301010803" pitchFamily="18" charset="0"/>
              </a:rPr>
              <a:t>Reconciliations; Accounts Receivable; Supplier File Maintenance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Lack of reports at go live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Ongoing system modifications and stabilization, turnover in ERP and </a:t>
            </a:r>
            <a:br>
              <a:rPr lang="en-US" altLang="en-US" sz="1800" dirty="0">
                <a:latin typeface="Garamond" panose="02020404030301010803" pitchFamily="18" charset="0"/>
              </a:rPr>
            </a:br>
            <a:r>
              <a:rPr lang="en-US" altLang="en-US" sz="1800" dirty="0">
                <a:latin typeface="Garamond" panose="02020404030301010803" pitchFamily="18" charset="0"/>
              </a:rPr>
              <a:t>Controller’s staff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Communication between project office and “home office”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Changing GASB standards: Pensions; Fund Balance reporting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Existing staff levels not sufficient to maintain current on workload, </a:t>
            </a:r>
            <a:br>
              <a:rPr lang="en-US" altLang="en-US" sz="1800" dirty="0">
                <a:latin typeface="Garamond" panose="02020404030301010803" pitchFamily="18" charset="0"/>
              </a:rPr>
            </a:br>
            <a:r>
              <a:rPr lang="en-US" altLang="en-US" sz="1800" dirty="0">
                <a:latin typeface="Garamond" panose="02020404030301010803" pitchFamily="18" charset="0"/>
              </a:rPr>
              <a:t>close out funds, prepare reports, and adequately exploit full system </a:t>
            </a:r>
            <a:br>
              <a:rPr lang="en-US" altLang="en-US" sz="1800" dirty="0">
                <a:latin typeface="Garamond" panose="02020404030301010803" pitchFamily="18" charset="0"/>
              </a:rPr>
            </a:br>
            <a:r>
              <a:rPr lang="en-US" altLang="en-US" sz="1800" dirty="0">
                <a:latin typeface="Garamond" panose="02020404030301010803" pitchFamily="18" charset="0"/>
              </a:rPr>
              <a:t>capabilities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90E-41F2-4786-87ED-00A67B8C28AA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1894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1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 - &amp;quot;Main Slide&amp;quot;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/object&gt;&lt;object type=&quot;8&quot; unique_id=&quot;10010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2898</TotalTime>
  <Words>732</Words>
  <Application>Microsoft Office PowerPoint</Application>
  <PresentationFormat>On-screen Show (4:3)</PresentationFormat>
  <Paragraphs>136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Garamond</vt:lpstr>
      <vt:lpstr>Lucida Sans Unicode</vt:lpstr>
      <vt:lpstr>Times New Roman</vt:lpstr>
      <vt:lpstr>Trebuchet MS</vt:lpstr>
      <vt:lpstr>Verdana</vt:lpstr>
      <vt:lpstr>Wingdings 2</vt:lpstr>
      <vt:lpstr>Wingdings 3</vt:lpstr>
      <vt:lpstr>Concourse</vt:lpstr>
      <vt:lpstr>How to Build a Finance Office:  Case Study in Organizing For &amp;  Sustaining Excellence  </vt:lpstr>
      <vt:lpstr>Jurisdiction Snapshot </vt:lpstr>
      <vt:lpstr>Context for Change</vt:lpstr>
      <vt:lpstr>PowerPoint Presentation</vt:lpstr>
      <vt:lpstr>Context for Change</vt:lpstr>
      <vt:lpstr>Assessment, Triage, and Planning</vt:lpstr>
      <vt:lpstr>Assessment, Triage, and Planning</vt:lpstr>
      <vt:lpstr>Solution &amp; Implementation</vt:lpstr>
      <vt:lpstr>Case Study: Controller’s Division Reorganization </vt:lpstr>
      <vt:lpstr>Case Study: Controller’s Division Reorganization</vt:lpstr>
      <vt:lpstr>Case Study: Controller’s Division Reorganization</vt:lpstr>
      <vt:lpstr>Case Study: Controller’s Division Reorganization</vt:lpstr>
      <vt:lpstr>The Other Divisions</vt:lpstr>
      <vt:lpstr>Moving Forward</vt:lpstr>
      <vt:lpstr>Feedback and Continuous Improvement </vt:lpstr>
      <vt:lpstr>Transition from Crisis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Debbie Donnelly</dc:creator>
  <cp:lastModifiedBy>Cheatham, Rhonda (OFRM)</cp:lastModifiedBy>
  <cp:revision>29</cp:revision>
  <dcterms:created xsi:type="dcterms:W3CDTF">2014-06-04T19:09:54Z</dcterms:created>
  <dcterms:modified xsi:type="dcterms:W3CDTF">2018-11-05T15:38:50Z</dcterms:modified>
</cp:coreProperties>
</file>