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9"/>
  </p:notesMasterIdLst>
  <p:sldIdLst>
    <p:sldId id="386" r:id="rId2"/>
    <p:sldId id="398" r:id="rId3"/>
    <p:sldId id="399" r:id="rId4"/>
    <p:sldId id="400" r:id="rId5"/>
    <p:sldId id="391" r:id="rId6"/>
    <p:sldId id="401" r:id="rId7"/>
    <p:sldId id="402" r:id="rId8"/>
    <p:sldId id="403" r:id="rId9"/>
    <p:sldId id="404" r:id="rId10"/>
    <p:sldId id="406" r:id="rId11"/>
    <p:sldId id="396" r:id="rId12"/>
    <p:sldId id="408" r:id="rId13"/>
    <p:sldId id="409" r:id="rId14"/>
    <p:sldId id="405" r:id="rId15"/>
    <p:sldId id="410" r:id="rId16"/>
    <p:sldId id="411" r:id="rId17"/>
    <p:sldId id="378" r:id="rId18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>
      <p:cViewPr varScale="1">
        <p:scale>
          <a:sx n="107" d="100"/>
          <a:sy n="107" d="100"/>
        </p:scale>
        <p:origin x="165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1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1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E15E5-892C-4C2F-AB19-F3DE56605E71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1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772668"/>
            <a:ext cx="3037841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3459C-2D2C-4B92-B3A3-8ADF50B000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08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4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96837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Course 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3962400"/>
            <a:ext cx="9102902" cy="1524000"/>
          </a:xfrm>
          <a:prstGeom prst="rect">
            <a:avLst/>
          </a:prstGeom>
          <a:solidFill>
            <a:schemeClr val="bg1"/>
          </a:solidFill>
          <a:ln w="63500">
            <a:solidFill>
              <a:srgbClr val="8BB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499776" y="5943600"/>
            <a:ext cx="6144447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676400" y="4343400"/>
            <a:ext cx="7059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4E95"/>
                </a:solidFill>
                <a:latin typeface="Book Antiqua" panose="02040602050305030304" pitchFamily="18" charset="0"/>
              </a:rPr>
              <a:t>Government Finance Officers Association</a:t>
            </a:r>
            <a:endParaRPr lang="en-US" sz="2800" b="1" dirty="0">
              <a:solidFill>
                <a:srgbClr val="004E95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38600"/>
            <a:ext cx="117566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28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04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rgbClr val="8BB63F"/>
          </a:solidFill>
          <a:ln>
            <a:solidFill>
              <a:srgbClr val="8BB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Helvetic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22860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Transition Slide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1524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S</a:t>
            </a:r>
            <a:fld id="{7D0E6CEC-61C6-4D38-A642-FACB01E37C7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2" y="152400"/>
            <a:ext cx="39206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3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4E95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5592763"/>
          </a:xfrm>
        </p:spPr>
        <p:txBody>
          <a:bodyPr/>
          <a:lstStyle>
            <a:lvl1pPr marL="457200" indent="-457200">
              <a:buSzPct val="125000"/>
              <a:buFont typeface="Courier New" panose="02070309020205020404" pitchFamily="49" charset="0"/>
              <a:buChar char="o"/>
              <a:defRPr baseline="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buSzPct val="12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777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S</a:t>
            </a:r>
            <a:fld id="{7D0E6CEC-61C6-4D38-A642-FACB01E37C7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56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91886" cy="4572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1371600"/>
            <a:ext cx="8229600" cy="0"/>
          </a:xfrm>
          <a:prstGeom prst="line">
            <a:avLst/>
          </a:prstGeom>
          <a:ln>
            <a:solidFill>
              <a:srgbClr val="636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1524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 S</a:t>
            </a:r>
            <a:fld id="{7D0E6CEC-61C6-4D38-A642-FACB01E37C7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85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9188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19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152400"/>
            <a:ext cx="2133600" cy="365125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S</a:t>
            </a:r>
            <a:fld id="{7D0E6CEC-61C6-4D38-A642-FACB01E37C7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603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DE979-6CD3-4C58-97D1-C9D21EB15F0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6160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263"/>
            <a:ext cx="8229600" cy="1090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682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</a:t>
            </a:r>
            <a:fld id="{7EE7D399-122E-46EB-96EA-C53C71FD601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80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4E9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2910" y="10668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Helvetica" pitchFamily="34" charset="0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S</a:t>
            </a:r>
            <a:fld id="{7EE7D399-122E-46EB-96EA-C53C71FD601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0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Helvetica" pitchFamily="34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004E95"/>
        </a:buClr>
        <a:buSzPct val="125000"/>
        <a:buFont typeface="Courier New" panose="02070309020205020404" pitchFamily="49" charset="0"/>
        <a:buChar char="o"/>
        <a:defRPr sz="3200" kern="1200">
          <a:solidFill>
            <a:schemeClr val="tx1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4E95"/>
        </a:buClr>
        <a:buSzPct val="125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4E95"/>
        </a:buClr>
        <a:buSzPct val="11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4E95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4E95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asb.org/jsp/GASB/Document_C/DocumentPage?cid=1176171382715&amp;acceptedDisclaimer=true" TargetMode="External"/><Relationship Id="rId2" Type="http://schemas.openxmlformats.org/officeDocument/2006/relationships/hyperlink" Target="https://gasb.org/jsp/GASB/Document_C/DocumentPage?cid=1176171382412&amp;acceptedDisclaimer=true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Federal Update: GFOA Washington Metropolitan Area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99776" y="5943600"/>
            <a:ext cx="6144447" cy="685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Emily Swenson Brock</a:t>
            </a:r>
          </a:p>
          <a:p>
            <a:r>
              <a:rPr lang="en-US" dirty="0" smtClean="0"/>
              <a:t>Director, Federal Liaison</a:t>
            </a:r>
          </a:p>
          <a:p>
            <a:r>
              <a:rPr lang="en-US" dirty="0" smtClean="0"/>
              <a:t>11/7/2018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45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 Refunding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</a:t>
            </a:r>
            <a:fld id="{7D0E6CEC-61C6-4D38-A642-FACB01E37C7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56447"/>
            <a:ext cx="3883678" cy="4840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472697"/>
            <a:ext cx="3883678" cy="352462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78125" y="1048489"/>
            <a:ext cx="4724400" cy="1406279"/>
          </a:xfrm>
        </p:spPr>
        <p:txBody>
          <a:bodyPr>
            <a:normAutofit fontScale="62500" lnSpcReduction="20000"/>
          </a:bodyPr>
          <a:lstStyle/>
          <a:p>
            <a:r>
              <a:rPr lang="en-US" sz="3000" dirty="0" smtClean="0"/>
              <a:t>Our Message:</a:t>
            </a:r>
          </a:p>
          <a:p>
            <a:pPr lvl="1"/>
            <a:r>
              <a:rPr lang="en-US" sz="2600" dirty="0" smtClean="0"/>
              <a:t>Reduced debt service costs</a:t>
            </a:r>
          </a:p>
          <a:p>
            <a:pPr lvl="1"/>
            <a:r>
              <a:rPr lang="en-US" sz="2600" dirty="0" smtClean="0"/>
              <a:t>freeing up resources to be used for other important purposes</a:t>
            </a:r>
          </a:p>
          <a:p>
            <a:pPr lvl="1"/>
            <a:r>
              <a:rPr lang="en-US" sz="2600" dirty="0" smtClean="0"/>
              <a:t>Minimizing taxpayer and ratepayer costs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District?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</a:t>
            </a:r>
            <a:fld id="{7D0E6CEC-61C6-4D38-A642-FACB01E37C7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62" y="1107141"/>
            <a:ext cx="8553282" cy="1940859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676400" y="3733800"/>
            <a:ext cx="5791200" cy="1406279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 smtClean="0"/>
              <a:t>Countless other projects held hostage</a:t>
            </a:r>
          </a:p>
          <a:p>
            <a:r>
              <a:rPr lang="en-US" sz="3000" dirty="0" smtClean="0"/>
              <a:t>Asking for full reinstatement of tax-exempt advance </a:t>
            </a:r>
            <a:r>
              <a:rPr lang="en-US" sz="3000" dirty="0" err="1" smtClean="0"/>
              <a:t>refundings</a:t>
            </a:r>
            <a:endParaRPr lang="en-US" sz="26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68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Disclosure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 August, the </a:t>
            </a:r>
            <a:r>
              <a:rPr lang="en-US" dirty="0" smtClean="0"/>
              <a:t>SEC approved </a:t>
            </a:r>
            <a:r>
              <a:rPr lang="en-US" dirty="0"/>
              <a:t>new Amendments to Rule 15c2-12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i="1" dirty="0" smtClean="0"/>
              <a:t>February </a:t>
            </a:r>
            <a:r>
              <a:rPr lang="en-US" b="1" i="1" dirty="0"/>
              <a:t>27, 2019 </a:t>
            </a:r>
            <a:r>
              <a:rPr lang="en-US" dirty="0"/>
              <a:t>Governments will have to state in continuing disclosure agreements entered on or after the effective date that they will disclose to the market </a:t>
            </a:r>
          </a:p>
          <a:p>
            <a:pPr lvl="1"/>
            <a:r>
              <a:rPr lang="en-US" dirty="0"/>
              <a:t>any new and material financial </a:t>
            </a:r>
            <a:r>
              <a:rPr lang="en-US" dirty="0" smtClean="0"/>
              <a:t>obligations</a:t>
            </a:r>
          </a:p>
          <a:p>
            <a:pPr lvl="1"/>
            <a:r>
              <a:rPr lang="en-US" dirty="0" smtClean="0"/>
              <a:t>notify </a:t>
            </a:r>
            <a:r>
              <a:rPr lang="en-US" dirty="0"/>
              <a:t>the market when an outstanding or new financial obligation reflects material financial difficulties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First Step: Talk with bond and/or disclosure counsel about how these changes specifically relate to your debt program and future bond issuance and other financial transactions.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</a:t>
            </a:r>
            <a:fld id="{7D0E6CEC-61C6-4D38-A642-FACB01E37C7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38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GFOA Working With Industry Partners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do you mean “financial obligations”?</a:t>
            </a:r>
          </a:p>
          <a:p>
            <a:pPr lvl="1"/>
            <a:r>
              <a:rPr lang="en-US" dirty="0" smtClean="0"/>
              <a:t>bank </a:t>
            </a:r>
            <a:r>
              <a:rPr lang="en-US" dirty="0"/>
              <a:t>loans, </a:t>
            </a:r>
          </a:p>
          <a:p>
            <a:pPr lvl="1"/>
            <a:r>
              <a:rPr lang="en-US" dirty="0"/>
              <a:t>capital leases, </a:t>
            </a:r>
          </a:p>
          <a:p>
            <a:pPr lvl="1"/>
            <a:r>
              <a:rPr lang="en-US" dirty="0"/>
              <a:t>swaps, </a:t>
            </a:r>
          </a:p>
          <a:p>
            <a:pPr lvl="1"/>
            <a:r>
              <a:rPr lang="en-US" dirty="0"/>
              <a:t>variable rate obligations, and </a:t>
            </a:r>
          </a:p>
          <a:p>
            <a:pPr lvl="1"/>
            <a:r>
              <a:rPr lang="en-US" dirty="0"/>
              <a:t>other types of financial products that “operate as vehicles to borrow money</a:t>
            </a:r>
            <a:r>
              <a:rPr lang="en-US" dirty="0" smtClean="0"/>
              <a:t>.”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 smtClean="0"/>
              <a:t>What do you mean “financial difficulties”?</a:t>
            </a:r>
          </a:p>
          <a:p>
            <a:endParaRPr lang="en-US" dirty="0" smtClean="0"/>
          </a:p>
          <a:p>
            <a:pPr lvl="1"/>
            <a:r>
              <a:rPr lang="en-US" dirty="0"/>
              <a:t> EMMA Improvements Planned</a:t>
            </a:r>
          </a:p>
          <a:p>
            <a:pPr lvl="1"/>
            <a:r>
              <a:rPr lang="en-US" dirty="0" smtClean="0"/>
              <a:t>WEBINAR</a:t>
            </a:r>
            <a:r>
              <a:rPr lang="en-US" dirty="0"/>
              <a:t>: January 9th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S</a:t>
            </a:r>
            <a:fld id="{7D0E6CEC-61C6-4D38-A642-FACB01E37C7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9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GASB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200" dirty="0"/>
              <a:t>The GAAP Update rebroadcasts (December 5</a:t>
            </a:r>
            <a:r>
              <a:rPr lang="en-US" sz="2200" baseline="30000" dirty="0"/>
              <a:t>th</a:t>
            </a:r>
            <a:r>
              <a:rPr lang="en-US" sz="2200" dirty="0"/>
              <a:t> and Jan 23</a:t>
            </a:r>
            <a:r>
              <a:rPr lang="en-US" sz="2200" baseline="30000" dirty="0"/>
              <a:t>rd</a:t>
            </a:r>
            <a:r>
              <a:rPr lang="en-US" sz="2200" dirty="0"/>
              <a:t>) </a:t>
            </a:r>
            <a:endParaRPr lang="en-US" sz="2200" dirty="0" smtClean="0"/>
          </a:p>
          <a:p>
            <a:pPr lvl="0"/>
            <a:endParaRPr lang="en-US" sz="2200" dirty="0"/>
          </a:p>
          <a:p>
            <a:pPr lvl="0"/>
            <a:r>
              <a:rPr lang="en-US" sz="2200" dirty="0"/>
              <a:t>GASB 88 – new debt disclosure requirements for all debt and new emphasis on private placements – effective for years beginning after June 15, 2018 (Current year for many</a:t>
            </a:r>
            <a:r>
              <a:rPr lang="en-US" sz="2200" dirty="0" smtClean="0"/>
              <a:t>).</a:t>
            </a:r>
          </a:p>
          <a:p>
            <a:pPr lvl="0"/>
            <a:endParaRPr lang="en-US" sz="2200" dirty="0"/>
          </a:p>
          <a:p>
            <a:pPr lvl="0"/>
            <a:r>
              <a:rPr lang="en-US" sz="2200" dirty="0"/>
              <a:t>GASB Preliminary Views documents  on the </a:t>
            </a:r>
            <a:r>
              <a:rPr lang="en-US" sz="2200" dirty="0">
                <a:hlinkClick r:id="rId2"/>
              </a:rPr>
              <a:t>reporting model </a:t>
            </a:r>
            <a:r>
              <a:rPr lang="en-US" sz="2200" dirty="0" smtClean="0"/>
              <a:t> </a:t>
            </a:r>
            <a:r>
              <a:rPr lang="en-US" sz="2200" dirty="0"/>
              <a:t>and </a:t>
            </a:r>
            <a:r>
              <a:rPr lang="en-US" sz="2200" dirty="0">
                <a:hlinkClick r:id="rId3"/>
              </a:rPr>
              <a:t>recognition </a:t>
            </a:r>
            <a:r>
              <a:rPr lang="en-US" sz="2200" dirty="0" smtClean="0">
                <a:hlinkClick r:id="rId3"/>
              </a:rPr>
              <a:t>concepts</a:t>
            </a:r>
            <a:r>
              <a:rPr lang="en-US" sz="2200" dirty="0" smtClean="0"/>
              <a:t>.</a:t>
            </a:r>
          </a:p>
          <a:p>
            <a:pPr lvl="0"/>
            <a:endParaRPr lang="en-US" sz="2200" dirty="0"/>
          </a:p>
          <a:p>
            <a:pPr lvl="0"/>
            <a:r>
              <a:rPr lang="en-US" sz="2200" dirty="0"/>
              <a:t>Watch for Implementation Guides:</a:t>
            </a:r>
          </a:p>
          <a:p>
            <a:pPr lvl="1"/>
            <a:r>
              <a:rPr lang="en-US" sz="1900" dirty="0"/>
              <a:t>Fiduciary (Exposure Draft December 2018; Final May 2019; statement effective for years beginning after December 15, 2018) </a:t>
            </a:r>
          </a:p>
          <a:p>
            <a:pPr lvl="1"/>
            <a:r>
              <a:rPr lang="en-US" sz="1900" dirty="0"/>
              <a:t>Leases (Exposure Draft February 2019; Final June 2019; statement effective for years beginning after December 15, 2019)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</a:t>
            </a:r>
            <a:fld id="{7D0E6CEC-61C6-4D38-A642-FACB01E37C7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2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Los Angeles Conference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ea typeface="+mn-ea"/>
              </a:rPr>
              <a:t>S</a:t>
            </a:r>
            <a:fld id="{769FEE6D-650D-4F5E-B49B-5009F73E43CF}" type="slidenum">
              <a:rPr lang="en-US"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>
              <a:ea typeface="+mn-ea"/>
            </a:endParaRPr>
          </a:p>
        </p:txBody>
      </p:sp>
      <p:pic>
        <p:nvPicPr>
          <p:cNvPr id="2560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474186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6800" y="1752600"/>
            <a:ext cx="4038600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defRPr/>
            </a:pPr>
            <a:r>
              <a:rPr lang="en-US" sz="4000" b="1" dirty="0">
                <a:solidFill>
                  <a:srgbClr val="0070C0"/>
                </a:solidFill>
                <a:ea typeface="+mn-ea"/>
                <a:cs typeface="Arial" panose="020B0604020202020204" pitchFamily="34" charset="0"/>
              </a:rPr>
              <a:t>We offer scholarships for first time attendees – free registration</a:t>
            </a:r>
          </a:p>
        </p:txBody>
      </p:sp>
    </p:spTree>
    <p:extLst>
      <p:ext uri="{BB962C8B-B14F-4D97-AF65-F5344CB8AC3E}">
        <p14:creationId xmlns:p14="http://schemas.microsoft.com/office/powerpoint/2010/main" val="245049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Future of the profession initiative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ea typeface="+mn-ea"/>
              </a:rPr>
              <a:t>S</a:t>
            </a:r>
            <a:fld id="{1B02509A-6BC7-4A38-90FD-165DC4726191}" type="slidenum">
              <a:rPr lang="en-US"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>
              <a:ea typeface="+mn-ea"/>
            </a:endParaRPr>
          </a:p>
        </p:txBody>
      </p:sp>
      <p:pic>
        <p:nvPicPr>
          <p:cNvPr id="2765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7400"/>
            <a:ext cx="59610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23925"/>
            <a:ext cx="2362200" cy="56753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232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You. For More Information…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Emily Brock</a:t>
            </a:r>
          </a:p>
          <a:p>
            <a:pPr marL="0" indent="0">
              <a:buNone/>
            </a:pPr>
            <a:r>
              <a:rPr lang="en-US" sz="2000" dirty="0" smtClean="0"/>
              <a:t>Director, Federal Liaison</a:t>
            </a:r>
          </a:p>
          <a:p>
            <a:pPr marL="0" indent="0">
              <a:buNone/>
            </a:pPr>
            <a:r>
              <a:rPr lang="en-US" sz="1800" dirty="0" smtClean="0"/>
              <a:t>202-393-8467</a:t>
            </a:r>
          </a:p>
          <a:p>
            <a:pPr marL="0" indent="0">
              <a:buNone/>
            </a:pPr>
            <a:r>
              <a:rPr lang="en-US" sz="1800" dirty="0" smtClean="0"/>
              <a:t>ebrock@gfoa.org</a:t>
            </a:r>
          </a:p>
          <a:p>
            <a:pPr marL="0" indent="0">
              <a:buNone/>
            </a:pPr>
            <a:r>
              <a:rPr lang="en-US" sz="1800" dirty="0" smtClean="0"/>
              <a:t>www.gfoa.org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</a:t>
            </a:r>
            <a:fld id="{7D0E6CEC-61C6-4D38-A642-FACB01E37C77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936" y="3276600"/>
            <a:ext cx="1887411" cy="348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4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Advocacy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Congressional Advocacy </a:t>
            </a:r>
          </a:p>
          <a:p>
            <a:pPr lvl="2"/>
            <a:r>
              <a:rPr lang="en-US" altLang="en-US" dirty="0" smtClean="0"/>
              <a:t>Tax exempt municipal bonds</a:t>
            </a:r>
          </a:p>
          <a:p>
            <a:pPr lvl="2"/>
            <a:r>
              <a:rPr lang="en-US" altLang="en-US" dirty="0" smtClean="0"/>
              <a:t>Deductibility of state &amp; local taxes</a:t>
            </a:r>
          </a:p>
          <a:p>
            <a:pPr lvl="2"/>
            <a:r>
              <a:rPr lang="en-US" altLang="en-US" dirty="0" smtClean="0"/>
              <a:t>Marketplace Fairness Act</a:t>
            </a:r>
          </a:p>
          <a:p>
            <a:pPr lvl="2"/>
            <a:r>
              <a:rPr lang="en-US" altLang="en-US" dirty="0" smtClean="0"/>
              <a:t>Pensions &amp; benefits</a:t>
            </a:r>
          </a:p>
          <a:p>
            <a:r>
              <a:rPr lang="en-US" altLang="en-US" dirty="0" smtClean="0"/>
              <a:t>Executive Advocacy </a:t>
            </a:r>
          </a:p>
          <a:p>
            <a:pPr lvl="2"/>
            <a:r>
              <a:rPr lang="en-US" altLang="en-US" dirty="0" smtClean="0"/>
              <a:t>SEC</a:t>
            </a:r>
          </a:p>
          <a:p>
            <a:pPr lvl="2"/>
            <a:r>
              <a:rPr lang="en-US" altLang="en-US" dirty="0" smtClean="0"/>
              <a:t>MSRB</a:t>
            </a:r>
          </a:p>
          <a:p>
            <a:r>
              <a:rPr lang="en-US" altLang="en-US" dirty="0" smtClean="0"/>
              <a:t>Amicus Briefs to the Supreme Court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</a:t>
            </a:r>
            <a:fld id="{7D0E6CEC-61C6-4D38-A642-FACB01E37C7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19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Happy day after Election Day?</a:t>
            </a:r>
          </a:p>
          <a:p>
            <a:r>
              <a:rPr lang="en-US" dirty="0" smtClean="0"/>
              <a:t>Revenues</a:t>
            </a:r>
          </a:p>
          <a:p>
            <a:pPr lvl="1"/>
            <a:r>
              <a:rPr lang="en-US" dirty="0" smtClean="0"/>
              <a:t>SALT</a:t>
            </a:r>
          </a:p>
          <a:p>
            <a:pPr lvl="1"/>
            <a:r>
              <a:rPr lang="en-US" dirty="0" smtClean="0"/>
              <a:t>Economic nexus</a:t>
            </a:r>
          </a:p>
          <a:p>
            <a:r>
              <a:rPr lang="en-US" dirty="0" smtClean="0"/>
              <a:t>Debt</a:t>
            </a:r>
          </a:p>
          <a:p>
            <a:pPr lvl="1"/>
            <a:r>
              <a:rPr lang="en-US" dirty="0" smtClean="0"/>
              <a:t>Advance Refunding</a:t>
            </a:r>
          </a:p>
          <a:p>
            <a:pPr lvl="1"/>
            <a:r>
              <a:rPr lang="en-US" dirty="0" smtClean="0"/>
              <a:t>New Disclosure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</a:t>
            </a:r>
            <a:fld id="{7D0E6CEC-61C6-4D38-A642-FACB01E37C7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8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Day, A New Congress!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</a:t>
            </a:r>
            <a:fld id="{7D0E6CEC-61C6-4D38-A642-FACB01E37C7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506021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61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 Reform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</a:t>
            </a:r>
            <a:fld id="{7D0E6CEC-61C6-4D38-A642-FACB01E37C7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012711"/>
              </p:ext>
            </p:extLst>
          </p:nvPr>
        </p:nvGraphicFramePr>
        <p:xfrm>
          <a:off x="1066800" y="1186543"/>
          <a:ext cx="7010400" cy="417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23405023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26962917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75322849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4479263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HR1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“THE TAX</a:t>
                      </a:r>
                      <a:r>
                        <a:rPr lang="en-US" sz="1600" baseline="0" dirty="0" smtClean="0"/>
                        <a:t> CUTS AND JOBS ACT” *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780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SALT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Prop</a:t>
                      </a:r>
                      <a:r>
                        <a:rPr lang="en-US" sz="1600" baseline="0" dirty="0" smtClean="0"/>
                        <a:t> Cap $10k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Prop</a:t>
                      </a:r>
                      <a:r>
                        <a:rPr lang="en-US" sz="1600" baseline="0" dirty="0" smtClean="0"/>
                        <a:t> Cap $10k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Prop,</a:t>
                      </a:r>
                      <a:r>
                        <a:rPr lang="en-US" sz="1600" baseline="0" dirty="0" smtClean="0"/>
                        <a:t> Income and Sales Cap $10k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941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Advanced</a:t>
                      </a:r>
                      <a:r>
                        <a:rPr lang="en-US" sz="1600" baseline="0" dirty="0" smtClean="0"/>
                        <a:t> Refunding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Eliminated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Eliminated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Eliminated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44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Private</a:t>
                      </a:r>
                      <a:r>
                        <a:rPr lang="en-US" sz="1600" baseline="0" dirty="0" smtClean="0"/>
                        <a:t> Activity Bonds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Eliminated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Preserved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Preserved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618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Tax Credit Bonds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Eliminated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Preserved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Eliminated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947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Stadium</a:t>
                      </a:r>
                      <a:r>
                        <a:rPr lang="en-US" sz="1600" baseline="0" dirty="0" smtClean="0"/>
                        <a:t> Bonds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Eliminated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Preserved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Preserved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569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$500k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$750k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696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Corporate Rate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20-ish%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21%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351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Individual</a:t>
                      </a:r>
                      <a:r>
                        <a:rPr lang="en-US" sz="1600" baseline="0" dirty="0" smtClean="0"/>
                        <a:t> Rate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Lowered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Lowered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Lowered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091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6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of SALT Cap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</a:t>
            </a:r>
            <a:fld id="{7D0E6CEC-61C6-4D38-A642-FACB01E37C7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8" y="3301158"/>
            <a:ext cx="2554941" cy="3383998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805991"/>
              </p:ext>
            </p:extLst>
          </p:nvPr>
        </p:nvGraphicFramePr>
        <p:xfrm>
          <a:off x="342900" y="1313091"/>
          <a:ext cx="61341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820">
                  <a:extLst>
                    <a:ext uri="{9D8B030D-6E8A-4147-A177-3AD203B41FA5}">
                      <a16:colId xmlns:a16="http://schemas.microsoft.com/office/drawing/2014/main" val="956944961"/>
                    </a:ext>
                  </a:extLst>
                </a:gridCol>
                <a:gridCol w="1226820">
                  <a:extLst>
                    <a:ext uri="{9D8B030D-6E8A-4147-A177-3AD203B41FA5}">
                      <a16:colId xmlns:a16="http://schemas.microsoft.com/office/drawing/2014/main" val="3527422969"/>
                    </a:ext>
                  </a:extLst>
                </a:gridCol>
                <a:gridCol w="1226820">
                  <a:extLst>
                    <a:ext uri="{9D8B030D-6E8A-4147-A177-3AD203B41FA5}">
                      <a16:colId xmlns:a16="http://schemas.microsoft.com/office/drawing/2014/main" val="934028576"/>
                    </a:ext>
                  </a:extLst>
                </a:gridCol>
                <a:gridCol w="1226820">
                  <a:extLst>
                    <a:ext uri="{9D8B030D-6E8A-4147-A177-3AD203B41FA5}">
                      <a16:colId xmlns:a16="http://schemas.microsoft.com/office/drawing/2014/main" val="4198321980"/>
                    </a:ext>
                  </a:extLst>
                </a:gridCol>
                <a:gridCol w="1226820">
                  <a:extLst>
                    <a:ext uri="{9D8B030D-6E8A-4147-A177-3AD203B41FA5}">
                      <a16:colId xmlns:a16="http://schemas.microsoft.com/office/drawing/2014/main" val="3832649950"/>
                    </a:ext>
                  </a:extLst>
                </a:gridCol>
              </a:tblGrid>
              <a:tr h="733397"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District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Party Affiliation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of Tax Returns</a:t>
                      </a:r>
                      <a:r>
                        <a:rPr lang="en-US" baseline="0" dirty="0" smtClean="0"/>
                        <a:t> Using SALT Deduction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r>
                        <a:rPr lang="en-US" baseline="0" dirty="0" smtClean="0"/>
                        <a:t> SALT Deduction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14167"/>
                  </a:ext>
                </a:extLst>
              </a:tr>
              <a:tr h="350616">
                <a:tc>
                  <a:txBody>
                    <a:bodyPr/>
                    <a:lstStyle/>
                    <a:p>
                      <a:r>
                        <a:rPr lang="en-US" dirty="0" smtClean="0"/>
                        <a:t>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At-Large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$16,443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443547"/>
                  </a:ext>
                </a:extLst>
              </a:tr>
              <a:tr h="350616">
                <a:tc>
                  <a:txBody>
                    <a:bodyPr/>
                    <a:lstStyle/>
                    <a:p>
                      <a:r>
                        <a:rPr lang="en-US" dirty="0" smtClean="0"/>
                        <a:t>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$15,359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512006"/>
                  </a:ext>
                </a:extLst>
              </a:tr>
              <a:tr h="350616">
                <a:tc>
                  <a:txBody>
                    <a:bodyPr/>
                    <a:lstStyle/>
                    <a:p>
                      <a:r>
                        <a:rPr lang="en-US" dirty="0" smtClean="0"/>
                        <a:t>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$13,562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625821"/>
                  </a:ext>
                </a:extLst>
              </a:tr>
              <a:tr h="350616">
                <a:tc>
                  <a:txBody>
                    <a:bodyPr/>
                    <a:lstStyle/>
                    <a:p>
                      <a:r>
                        <a:rPr lang="en-US" dirty="0" smtClean="0"/>
                        <a:t>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$14,830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91036"/>
                  </a:ext>
                </a:extLst>
              </a:tr>
              <a:tr h="350616">
                <a:tc>
                  <a:txBody>
                    <a:bodyPr/>
                    <a:lstStyle/>
                    <a:p>
                      <a:r>
                        <a:rPr lang="en-US" dirty="0" smtClean="0"/>
                        <a:t>OH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$11,572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243034"/>
                  </a:ext>
                </a:extLst>
              </a:tr>
              <a:tr h="350616">
                <a:tc>
                  <a:txBody>
                    <a:bodyPr/>
                    <a:lstStyle/>
                    <a:p>
                      <a:r>
                        <a:rPr lang="en-US" dirty="0" smtClean="0"/>
                        <a:t>MN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$15,021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117889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18628" y="5171262"/>
            <a:ext cx="3448872" cy="13255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Gfoa.org/SALT</a:t>
            </a:r>
            <a:endParaRPr lang="en-US" sz="26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56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Wayfair v South Dakota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</a:t>
            </a:r>
            <a:fld id="{7D0E6CEC-61C6-4D38-A642-FACB01E37C7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663700"/>
            <a:ext cx="7756525" cy="329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28675" y="5145088"/>
            <a:ext cx="763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Estimated to be 15% of 2018 holiday sales</a:t>
            </a:r>
          </a:p>
        </p:txBody>
      </p:sp>
    </p:spTree>
    <p:extLst>
      <p:ext uri="{BB962C8B-B14F-4D97-AF65-F5344CB8AC3E}">
        <p14:creationId xmlns:p14="http://schemas.microsoft.com/office/powerpoint/2010/main" val="83970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Bye Physical Presence, Hello Substantial Nexus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</a:t>
            </a:r>
            <a:fld id="{7D0E6CEC-61C6-4D38-A642-FACB01E37C7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1951038"/>
            <a:ext cx="5322888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87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3200400" cy="5592763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Many states had previously passed legislation providing for remote collection.</a:t>
            </a:r>
          </a:p>
          <a:p>
            <a:pPr lvl="1"/>
            <a:r>
              <a:rPr lang="en-US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most 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began remote collection on </a:t>
            </a:r>
            <a:r>
              <a:rPr lang="en-US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October 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1, 2018</a:t>
            </a:r>
          </a:p>
          <a:p>
            <a:pPr lvl="1"/>
            <a:r>
              <a:rPr lang="en-US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Many 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others delayed implementation of remote collection until January 1, </a:t>
            </a:r>
            <a:r>
              <a:rPr lang="en-US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2019</a:t>
            </a:r>
          </a:p>
          <a:p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Others are updating legislation to enable remote </a:t>
            </a:r>
            <a:r>
              <a:rPr lang="en-US" altLang="en-US" sz="24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collection</a:t>
            </a:r>
          </a:p>
          <a:p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Most (that we’ve heard about) are working to adhere to the simplifications and standardizations cited in the </a:t>
            </a:r>
            <a:r>
              <a:rPr lang="en-US" altLang="en-US" sz="24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Wayfair</a:t>
            </a: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opinion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</a:t>
            </a:r>
            <a:fld id="{7D0E6CEC-61C6-4D38-A642-FACB01E37C7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43000"/>
            <a:ext cx="4162942" cy="537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FOA Presenation Template_2014.09.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23077</TotalTime>
  <Words>568</Words>
  <Application>Microsoft Office PowerPoint</Application>
  <PresentationFormat>On-screen Show (4:3)</PresentationFormat>
  <Paragraphs>170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ＭＳ Ｐゴシック</vt:lpstr>
      <vt:lpstr>Arial</vt:lpstr>
      <vt:lpstr>Book Antiqua</vt:lpstr>
      <vt:lpstr>Calibri</vt:lpstr>
      <vt:lpstr>Courier New</vt:lpstr>
      <vt:lpstr>Helvetica</vt:lpstr>
      <vt:lpstr>Wingdings</vt:lpstr>
      <vt:lpstr>GFOA Presenation Template_2014.09.10</vt:lpstr>
      <vt:lpstr>Federal Update: GFOA Washington Metropolitan Area</vt:lpstr>
      <vt:lpstr>Federal Advocacy</vt:lpstr>
      <vt:lpstr>Agenda</vt:lpstr>
      <vt:lpstr>A New Day, A New Congress!</vt:lpstr>
      <vt:lpstr>Tax Reform Results</vt:lpstr>
      <vt:lpstr>Impacts of SALT Cap</vt:lpstr>
      <vt:lpstr>Wayfair v South Dakota</vt:lpstr>
      <vt:lpstr>Bye Physical Presence, Hello Substantial Nexus</vt:lpstr>
      <vt:lpstr>What We Know</vt:lpstr>
      <vt:lpstr>Advance Refunding</vt:lpstr>
      <vt:lpstr>What About the District?</vt:lpstr>
      <vt:lpstr>New Disclosure Requirements</vt:lpstr>
      <vt:lpstr>GFOA Working With Industry Partners</vt:lpstr>
      <vt:lpstr>GASB Updates</vt:lpstr>
      <vt:lpstr>Los Angeles Conference</vt:lpstr>
      <vt:lpstr>Future of the profession initiative</vt:lpstr>
      <vt:lpstr>Thank You. For More Information… </vt:lpstr>
    </vt:vector>
  </TitlesOfParts>
  <Company>Cook County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vholden</dc:creator>
  <cp:lastModifiedBy>Emily Swenson Brock</cp:lastModifiedBy>
  <cp:revision>385</cp:revision>
  <cp:lastPrinted>2018-11-06T18:50:22Z</cp:lastPrinted>
  <dcterms:created xsi:type="dcterms:W3CDTF">2013-11-13T18:04:07Z</dcterms:created>
  <dcterms:modified xsi:type="dcterms:W3CDTF">2018-11-06T19:32:19Z</dcterms:modified>
</cp:coreProperties>
</file>